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7"/>
  </p:notesMasterIdLst>
  <p:sldIdLst>
    <p:sldId id="475" r:id="rId5"/>
    <p:sldId id="261" r:id="rId6"/>
    <p:sldId id="287" r:id="rId7"/>
    <p:sldId id="1376" r:id="rId8"/>
    <p:sldId id="1412" r:id="rId9"/>
    <p:sldId id="1432" r:id="rId10"/>
    <p:sldId id="1433" r:id="rId11"/>
    <p:sldId id="1434" r:id="rId12"/>
    <p:sldId id="1425" r:id="rId13"/>
    <p:sldId id="1431" r:id="rId14"/>
    <p:sldId id="1399" r:id="rId15"/>
    <p:sldId id="267" r:id="rId16"/>
    <p:sldId id="1398" r:id="rId17"/>
    <p:sldId id="1427" r:id="rId18"/>
    <p:sldId id="1428" r:id="rId19"/>
    <p:sldId id="477" r:id="rId20"/>
    <p:sldId id="1430" r:id="rId21"/>
    <p:sldId id="1429" r:id="rId22"/>
    <p:sldId id="1419" r:id="rId23"/>
    <p:sldId id="270" r:id="rId24"/>
    <p:sldId id="1420" r:id="rId25"/>
    <p:sldId id="142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6E8DF-4E53-4352-8E1D-68C3FA2EA3CD}" v="125" dt="2023-05-16T17:19:25.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73" autoAdjust="0"/>
  </p:normalViewPr>
  <p:slideViewPr>
    <p:cSldViewPr snapToGrid="0">
      <p:cViewPr varScale="1">
        <p:scale>
          <a:sx n="112" d="100"/>
          <a:sy n="112"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on, Jordan N CPO USCG HSWL SVC CTR (USA)" userId="765732ea-b163-4877-8709-a0b7f8d508fd" providerId="ADAL" clId="{D2D6E8DF-4E53-4352-8E1D-68C3FA2EA3CD}"/>
    <pc:docChg chg="undo custSel addSld delSld modSld">
      <pc:chgData name="Suchon, Jordan N CPO USCG HSWL SVC CTR (USA)" userId="765732ea-b163-4877-8709-a0b7f8d508fd" providerId="ADAL" clId="{D2D6E8DF-4E53-4352-8E1D-68C3FA2EA3CD}" dt="2023-05-16T17:19:25.796" v="598" actId="478"/>
      <pc:docMkLst>
        <pc:docMk/>
      </pc:docMkLst>
      <pc:sldChg chg="addSp delSp modSp mod">
        <pc:chgData name="Suchon, Jordan N CPO USCG HSWL SVC CTR (USA)" userId="765732ea-b163-4877-8709-a0b7f8d508fd" providerId="ADAL" clId="{D2D6E8DF-4E53-4352-8E1D-68C3FA2EA3CD}" dt="2023-05-16T17:19:25.796" v="598" actId="478"/>
        <pc:sldMkLst>
          <pc:docMk/>
          <pc:sldMk cId="457870551" sldId="261"/>
        </pc:sldMkLst>
        <pc:spChg chg="mod">
          <ac:chgData name="Suchon, Jordan N CPO USCG HSWL SVC CTR (USA)" userId="765732ea-b163-4877-8709-a0b7f8d508fd" providerId="ADAL" clId="{D2D6E8DF-4E53-4352-8E1D-68C3FA2EA3CD}" dt="2023-05-16T17:02:04.084" v="8" actId="122"/>
          <ac:spMkLst>
            <pc:docMk/>
            <pc:sldMk cId="457870551" sldId="261"/>
            <ac:spMk id="3" creationId="{00000000-0000-0000-0000-000000000000}"/>
          </ac:spMkLst>
        </pc:spChg>
        <pc:spChg chg="add del mod">
          <ac:chgData name="Suchon, Jordan N CPO USCG HSWL SVC CTR (USA)" userId="765732ea-b163-4877-8709-a0b7f8d508fd" providerId="ADAL" clId="{D2D6E8DF-4E53-4352-8E1D-68C3FA2EA3CD}" dt="2023-05-16T17:19:25.796" v="598" actId="478"/>
          <ac:spMkLst>
            <pc:docMk/>
            <pc:sldMk cId="457870551" sldId="261"/>
            <ac:spMk id="4" creationId="{3A039969-2DA4-B5D2-7B18-4AC6339F84C2}"/>
          </ac:spMkLst>
        </pc:spChg>
        <pc:spChg chg="add mod">
          <ac:chgData name="Suchon, Jordan N CPO USCG HSWL SVC CTR (USA)" userId="765732ea-b163-4877-8709-a0b7f8d508fd" providerId="ADAL" clId="{D2D6E8DF-4E53-4352-8E1D-68C3FA2EA3CD}" dt="2023-05-16T17:16:11.040" v="497"/>
          <ac:spMkLst>
            <pc:docMk/>
            <pc:sldMk cId="457870551" sldId="261"/>
            <ac:spMk id="5" creationId="{E176E74B-20E4-F463-E960-F5672E0102A5}"/>
          </ac:spMkLst>
        </pc:spChg>
      </pc:sldChg>
      <pc:sldChg chg="addSp modSp">
        <pc:chgData name="Suchon, Jordan N CPO USCG HSWL SVC CTR (USA)" userId="765732ea-b163-4877-8709-a0b7f8d508fd" providerId="ADAL" clId="{D2D6E8DF-4E53-4352-8E1D-68C3FA2EA3CD}" dt="2023-05-16T17:16:37.571" v="509"/>
        <pc:sldMkLst>
          <pc:docMk/>
          <pc:sldMk cId="1123768027" sldId="267"/>
        </pc:sldMkLst>
        <pc:spChg chg="add mod">
          <ac:chgData name="Suchon, Jordan N CPO USCG HSWL SVC CTR (USA)" userId="765732ea-b163-4877-8709-a0b7f8d508fd" providerId="ADAL" clId="{D2D6E8DF-4E53-4352-8E1D-68C3FA2EA3CD}" dt="2023-05-16T17:16:37.571" v="509"/>
          <ac:spMkLst>
            <pc:docMk/>
            <pc:sldMk cId="1123768027" sldId="267"/>
            <ac:spMk id="4" creationId="{43493E98-B435-5095-94F2-6123E55464DC}"/>
          </ac:spMkLst>
        </pc:spChg>
      </pc:sldChg>
      <pc:sldChg chg="addSp modSp">
        <pc:chgData name="Suchon, Jordan N CPO USCG HSWL SVC CTR (USA)" userId="765732ea-b163-4877-8709-a0b7f8d508fd" providerId="ADAL" clId="{D2D6E8DF-4E53-4352-8E1D-68C3FA2EA3CD}" dt="2023-05-16T17:17:16.050" v="526"/>
        <pc:sldMkLst>
          <pc:docMk/>
          <pc:sldMk cId="2360707155" sldId="270"/>
        </pc:sldMkLst>
        <pc:spChg chg="add mod">
          <ac:chgData name="Suchon, Jordan N CPO USCG HSWL SVC CTR (USA)" userId="765732ea-b163-4877-8709-a0b7f8d508fd" providerId="ADAL" clId="{D2D6E8DF-4E53-4352-8E1D-68C3FA2EA3CD}" dt="2023-05-16T17:17:16.050" v="526"/>
          <ac:spMkLst>
            <pc:docMk/>
            <pc:sldMk cId="2360707155" sldId="270"/>
            <ac:spMk id="2" creationId="{466BBBA7-4619-7AE4-CDB5-EFCBE4E19D6F}"/>
          </ac:spMkLst>
        </pc:spChg>
      </pc:sldChg>
      <pc:sldChg chg="addSp modSp mod">
        <pc:chgData name="Suchon, Jordan N CPO USCG HSWL SVC CTR (USA)" userId="765732ea-b163-4877-8709-a0b7f8d508fd" providerId="ADAL" clId="{D2D6E8DF-4E53-4352-8E1D-68C3FA2EA3CD}" dt="2023-05-16T17:16:12.718" v="498"/>
        <pc:sldMkLst>
          <pc:docMk/>
          <pc:sldMk cId="3044273146" sldId="287"/>
        </pc:sldMkLst>
        <pc:spChg chg="add mod">
          <ac:chgData name="Suchon, Jordan N CPO USCG HSWL SVC CTR (USA)" userId="765732ea-b163-4877-8709-a0b7f8d508fd" providerId="ADAL" clId="{D2D6E8DF-4E53-4352-8E1D-68C3FA2EA3CD}" dt="2023-05-16T17:16:12.718" v="498"/>
          <ac:spMkLst>
            <pc:docMk/>
            <pc:sldMk cId="3044273146" sldId="287"/>
            <ac:spMk id="2" creationId="{E9EC6103-089F-5EC4-927E-D26F9D9E5C7A}"/>
          </ac:spMkLst>
        </pc:spChg>
        <pc:spChg chg="mod">
          <ac:chgData name="Suchon, Jordan N CPO USCG HSWL SVC CTR (USA)" userId="765732ea-b163-4877-8709-a0b7f8d508fd" providerId="ADAL" clId="{D2D6E8DF-4E53-4352-8E1D-68C3FA2EA3CD}" dt="2023-05-16T17:05:33.586" v="249" actId="20577"/>
          <ac:spMkLst>
            <pc:docMk/>
            <pc:sldMk cId="3044273146" sldId="287"/>
            <ac:spMk id="5" creationId="{00000000-0000-0000-0000-000000000000}"/>
          </ac:spMkLst>
        </pc:spChg>
      </pc:sldChg>
      <pc:sldChg chg="modSp mod">
        <pc:chgData name="Suchon, Jordan N CPO USCG HSWL SVC CTR (USA)" userId="765732ea-b163-4877-8709-a0b7f8d508fd" providerId="ADAL" clId="{D2D6E8DF-4E53-4352-8E1D-68C3FA2EA3CD}" dt="2023-05-16T17:01:54.143" v="7" actId="1076"/>
        <pc:sldMkLst>
          <pc:docMk/>
          <pc:sldMk cId="0" sldId="475"/>
        </pc:sldMkLst>
        <pc:spChg chg="mod">
          <ac:chgData name="Suchon, Jordan N CPO USCG HSWL SVC CTR (USA)" userId="765732ea-b163-4877-8709-a0b7f8d508fd" providerId="ADAL" clId="{D2D6E8DF-4E53-4352-8E1D-68C3FA2EA3CD}" dt="2023-05-16T17:01:54.143" v="7" actId="1076"/>
          <ac:spMkLst>
            <pc:docMk/>
            <pc:sldMk cId="0" sldId="475"/>
            <ac:spMk id="5122" creationId="{AD8D0BDA-B4AE-F2F7-A2E3-7A7708039459}"/>
          </ac:spMkLst>
        </pc:spChg>
        <pc:spChg chg="mod">
          <ac:chgData name="Suchon, Jordan N CPO USCG HSWL SVC CTR (USA)" userId="765732ea-b163-4877-8709-a0b7f8d508fd" providerId="ADAL" clId="{D2D6E8DF-4E53-4352-8E1D-68C3FA2EA3CD}" dt="2023-05-16T17:01:46.446" v="6" actId="5793"/>
          <ac:spMkLst>
            <pc:docMk/>
            <pc:sldMk cId="0" sldId="475"/>
            <ac:spMk id="5123" creationId="{A82DD61F-7A12-179D-8D3A-962A8C90536E}"/>
          </ac:spMkLst>
        </pc:spChg>
      </pc:sldChg>
      <pc:sldChg chg="addSp delSp modSp mod">
        <pc:chgData name="Suchon, Jordan N CPO USCG HSWL SVC CTR (USA)" userId="765732ea-b163-4877-8709-a0b7f8d508fd" providerId="ADAL" clId="{D2D6E8DF-4E53-4352-8E1D-68C3FA2EA3CD}" dt="2023-05-16T17:17:45.106" v="542" actId="1076"/>
        <pc:sldMkLst>
          <pc:docMk/>
          <pc:sldMk cId="0" sldId="477"/>
        </pc:sldMkLst>
        <pc:spChg chg="add mod">
          <ac:chgData name="Suchon, Jordan N CPO USCG HSWL SVC CTR (USA)" userId="765732ea-b163-4877-8709-a0b7f8d508fd" providerId="ADAL" clId="{D2D6E8DF-4E53-4352-8E1D-68C3FA2EA3CD}" dt="2023-05-16T17:17:01.871" v="520"/>
          <ac:spMkLst>
            <pc:docMk/>
            <pc:sldMk cId="0" sldId="477"/>
            <ac:spMk id="3" creationId="{21FAA373-9829-31FE-99C8-4926C85D8571}"/>
          </ac:spMkLst>
        </pc:spChg>
        <pc:spChg chg="del">
          <ac:chgData name="Suchon, Jordan N CPO USCG HSWL SVC CTR (USA)" userId="765732ea-b163-4877-8709-a0b7f8d508fd" providerId="ADAL" clId="{D2D6E8DF-4E53-4352-8E1D-68C3FA2EA3CD}" dt="2023-05-16T17:17:01.571" v="519" actId="478"/>
          <ac:spMkLst>
            <pc:docMk/>
            <pc:sldMk cId="0" sldId="477"/>
            <ac:spMk id="7" creationId="{9D8EFD97-1E59-C905-70EA-8E7A8976F072}"/>
          </ac:spMkLst>
        </pc:spChg>
        <pc:graphicFrameChg chg="mod modGraphic">
          <ac:chgData name="Suchon, Jordan N CPO USCG HSWL SVC CTR (USA)" userId="765732ea-b163-4877-8709-a0b7f8d508fd" providerId="ADAL" clId="{D2D6E8DF-4E53-4352-8E1D-68C3FA2EA3CD}" dt="2023-05-16T17:17:45.106" v="542" actId="1076"/>
          <ac:graphicFrameMkLst>
            <pc:docMk/>
            <pc:sldMk cId="0" sldId="477"/>
            <ac:graphicFrameMk id="2" creationId="{884EE540-7AB3-7CF9-9AB2-A857E0E8EDF8}"/>
          </ac:graphicFrameMkLst>
        </pc:graphicFrameChg>
      </pc:sldChg>
      <pc:sldChg chg="addSp delSp modSp mod">
        <pc:chgData name="Suchon, Jordan N CPO USCG HSWL SVC CTR (USA)" userId="765732ea-b163-4877-8709-a0b7f8d508fd" providerId="ADAL" clId="{D2D6E8DF-4E53-4352-8E1D-68C3FA2EA3CD}" dt="2023-05-16T17:16:14.156" v="499"/>
        <pc:sldMkLst>
          <pc:docMk/>
          <pc:sldMk cId="2028101199" sldId="1376"/>
        </pc:sldMkLst>
        <pc:spChg chg="mod">
          <ac:chgData name="Suchon, Jordan N CPO USCG HSWL SVC CTR (USA)" userId="765732ea-b163-4877-8709-a0b7f8d508fd" providerId="ADAL" clId="{D2D6E8DF-4E53-4352-8E1D-68C3FA2EA3CD}" dt="2023-05-16T17:09:38.470" v="382" actId="1036"/>
          <ac:spMkLst>
            <pc:docMk/>
            <pc:sldMk cId="2028101199" sldId="1376"/>
            <ac:spMk id="2"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3"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4" creationId="{47C21AFA-1D8A-3EF2-F5EC-11E531AACF44}"/>
          </ac:spMkLst>
        </pc:spChg>
        <pc:spChg chg="mod">
          <ac:chgData name="Suchon, Jordan N CPO USCG HSWL SVC CTR (USA)" userId="765732ea-b163-4877-8709-a0b7f8d508fd" providerId="ADAL" clId="{D2D6E8DF-4E53-4352-8E1D-68C3FA2EA3CD}" dt="2023-05-16T17:10:56.730" v="421" actId="122"/>
          <ac:spMkLst>
            <pc:docMk/>
            <pc:sldMk cId="2028101199" sldId="1376"/>
            <ac:spMk id="5"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6"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7" creationId="{00000000-0000-0000-0000-000000000000}"/>
          </ac:spMkLst>
        </pc:spChg>
        <pc:spChg chg="del mod">
          <ac:chgData name="Suchon, Jordan N CPO USCG HSWL SVC CTR (USA)" userId="765732ea-b163-4877-8709-a0b7f8d508fd" providerId="ADAL" clId="{D2D6E8DF-4E53-4352-8E1D-68C3FA2EA3CD}" dt="2023-05-16T17:10:29.865" v="409" actId="478"/>
          <ac:spMkLst>
            <pc:docMk/>
            <pc:sldMk cId="2028101199" sldId="1376"/>
            <ac:spMk id="8"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0"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1"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2"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3"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4"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5" creationId="{00000000-0000-0000-0000-000000000000}"/>
          </ac:spMkLst>
        </pc:spChg>
        <pc:spChg chg="mod">
          <ac:chgData name="Suchon, Jordan N CPO USCG HSWL SVC CTR (USA)" userId="765732ea-b163-4877-8709-a0b7f8d508fd" providerId="ADAL" clId="{D2D6E8DF-4E53-4352-8E1D-68C3FA2EA3CD}" dt="2023-05-16T17:09:38.470" v="382" actId="1036"/>
          <ac:spMkLst>
            <pc:docMk/>
            <pc:sldMk cId="2028101199" sldId="1376"/>
            <ac:spMk id="16" creationId="{131B3806-D020-3902-FC91-758C14E7CB86}"/>
          </ac:spMkLst>
        </pc:spChg>
        <pc:spChg chg="add mod">
          <ac:chgData name="Suchon, Jordan N CPO USCG HSWL SVC CTR (USA)" userId="765732ea-b163-4877-8709-a0b7f8d508fd" providerId="ADAL" clId="{D2D6E8DF-4E53-4352-8E1D-68C3FA2EA3CD}" dt="2023-05-16T17:10:52.126" v="420" actId="1076"/>
          <ac:spMkLst>
            <pc:docMk/>
            <pc:sldMk cId="2028101199" sldId="1376"/>
            <ac:spMk id="17" creationId="{0C9C1A7F-C205-7DB5-5B37-C0865E950476}"/>
          </ac:spMkLst>
        </pc:spChg>
        <pc:spChg chg="add mod">
          <ac:chgData name="Suchon, Jordan N CPO USCG HSWL SVC CTR (USA)" userId="765732ea-b163-4877-8709-a0b7f8d508fd" providerId="ADAL" clId="{D2D6E8DF-4E53-4352-8E1D-68C3FA2EA3CD}" dt="2023-05-16T17:16:14.156" v="499"/>
          <ac:spMkLst>
            <pc:docMk/>
            <pc:sldMk cId="2028101199" sldId="1376"/>
            <ac:spMk id="18" creationId="{ABA0EE70-3D1F-CF93-6B73-08B9DE7537F5}"/>
          </ac:spMkLst>
        </pc:spChg>
        <pc:cxnChg chg="del">
          <ac:chgData name="Suchon, Jordan N CPO USCG HSWL SVC CTR (USA)" userId="765732ea-b163-4877-8709-a0b7f8d508fd" providerId="ADAL" clId="{D2D6E8DF-4E53-4352-8E1D-68C3FA2EA3CD}" dt="2023-05-16T17:09:44.988" v="393" actId="478"/>
          <ac:cxnSpMkLst>
            <pc:docMk/>
            <pc:sldMk cId="2028101199" sldId="1376"/>
            <ac:cxnSpMk id="9" creationId="{00000000-0000-0000-0000-000000000000}"/>
          </ac:cxnSpMkLst>
        </pc:cxnChg>
      </pc:sldChg>
      <pc:sldChg chg="addSp modSp">
        <pc:chgData name="Suchon, Jordan N CPO USCG HSWL SVC CTR (USA)" userId="765732ea-b163-4877-8709-a0b7f8d508fd" providerId="ADAL" clId="{D2D6E8DF-4E53-4352-8E1D-68C3FA2EA3CD}" dt="2023-05-16T17:16:39.357" v="510"/>
        <pc:sldMkLst>
          <pc:docMk/>
          <pc:sldMk cId="1419665359" sldId="1398"/>
        </pc:sldMkLst>
        <pc:spChg chg="add mod">
          <ac:chgData name="Suchon, Jordan N CPO USCG HSWL SVC CTR (USA)" userId="765732ea-b163-4877-8709-a0b7f8d508fd" providerId="ADAL" clId="{D2D6E8DF-4E53-4352-8E1D-68C3FA2EA3CD}" dt="2023-05-16T17:16:39.357" v="510"/>
          <ac:spMkLst>
            <pc:docMk/>
            <pc:sldMk cId="1419665359" sldId="1398"/>
            <ac:spMk id="4" creationId="{071C861E-4256-8CA5-31C6-A785665DAC7C}"/>
          </ac:spMkLst>
        </pc:spChg>
      </pc:sldChg>
      <pc:sldChg chg="addSp modSp">
        <pc:chgData name="Suchon, Jordan N CPO USCG HSWL SVC CTR (USA)" userId="765732ea-b163-4877-8709-a0b7f8d508fd" providerId="ADAL" clId="{D2D6E8DF-4E53-4352-8E1D-68C3FA2EA3CD}" dt="2023-05-16T17:16:35.511" v="508"/>
        <pc:sldMkLst>
          <pc:docMk/>
          <pc:sldMk cId="807281104" sldId="1399"/>
        </pc:sldMkLst>
        <pc:spChg chg="add mod">
          <ac:chgData name="Suchon, Jordan N CPO USCG HSWL SVC CTR (USA)" userId="765732ea-b163-4877-8709-a0b7f8d508fd" providerId="ADAL" clId="{D2D6E8DF-4E53-4352-8E1D-68C3FA2EA3CD}" dt="2023-05-16T17:16:35.511" v="508"/>
          <ac:spMkLst>
            <pc:docMk/>
            <pc:sldMk cId="807281104" sldId="1399"/>
            <ac:spMk id="2" creationId="{184C9D31-10D7-43AF-5059-ADA1650036E9}"/>
          </ac:spMkLst>
        </pc:spChg>
      </pc:sldChg>
      <pc:sldChg chg="addSp delSp modSp mod">
        <pc:chgData name="Suchon, Jordan N CPO USCG HSWL SVC CTR (USA)" userId="765732ea-b163-4877-8709-a0b7f8d508fd" providerId="ADAL" clId="{D2D6E8DF-4E53-4352-8E1D-68C3FA2EA3CD}" dt="2023-05-16T17:16:15.501" v="500"/>
        <pc:sldMkLst>
          <pc:docMk/>
          <pc:sldMk cId="2183996087" sldId="1412"/>
        </pc:sldMkLst>
        <pc:spChg chg="mod">
          <ac:chgData name="Suchon, Jordan N CPO USCG HSWL SVC CTR (USA)" userId="765732ea-b163-4877-8709-a0b7f8d508fd" providerId="ADAL" clId="{D2D6E8DF-4E53-4352-8E1D-68C3FA2EA3CD}" dt="2023-05-16T17:11:37.899" v="422" actId="2711"/>
          <ac:spMkLst>
            <pc:docMk/>
            <pc:sldMk cId="2183996087" sldId="1412"/>
            <ac:spMk id="2" creationId="{00000000-0000-0000-0000-000000000000}"/>
          </ac:spMkLst>
        </pc:spChg>
        <pc:spChg chg="mod">
          <ac:chgData name="Suchon, Jordan N CPO USCG HSWL SVC CTR (USA)" userId="765732ea-b163-4877-8709-a0b7f8d508fd" providerId="ADAL" clId="{D2D6E8DF-4E53-4352-8E1D-68C3FA2EA3CD}" dt="2023-05-16T17:03:31.631" v="221" actId="20577"/>
          <ac:spMkLst>
            <pc:docMk/>
            <pc:sldMk cId="2183996087" sldId="1412"/>
            <ac:spMk id="3" creationId="{00000000-0000-0000-0000-000000000000}"/>
          </ac:spMkLst>
        </pc:spChg>
        <pc:spChg chg="add del mod">
          <ac:chgData name="Suchon, Jordan N CPO USCG HSWL SVC CTR (USA)" userId="765732ea-b163-4877-8709-a0b7f8d508fd" providerId="ADAL" clId="{D2D6E8DF-4E53-4352-8E1D-68C3FA2EA3CD}" dt="2023-05-16T17:02:12.776" v="11" actId="478"/>
          <ac:spMkLst>
            <pc:docMk/>
            <pc:sldMk cId="2183996087" sldId="1412"/>
            <ac:spMk id="4" creationId="{96A3583E-2120-4185-FCB5-7008BDFE0940}"/>
          </ac:spMkLst>
        </pc:spChg>
        <pc:spChg chg="add mod">
          <ac:chgData name="Suchon, Jordan N CPO USCG HSWL SVC CTR (USA)" userId="765732ea-b163-4877-8709-a0b7f8d508fd" providerId="ADAL" clId="{D2D6E8DF-4E53-4352-8E1D-68C3FA2EA3CD}" dt="2023-05-16T17:16:15.501" v="500"/>
          <ac:spMkLst>
            <pc:docMk/>
            <pc:sldMk cId="2183996087" sldId="1412"/>
            <ac:spMk id="6" creationId="{664CEA34-BCBF-B854-BCDB-6AEABB4BACCE}"/>
          </ac:spMkLst>
        </pc:spChg>
        <pc:spChg chg="del">
          <ac:chgData name="Suchon, Jordan N CPO USCG HSWL SVC CTR (USA)" userId="765732ea-b163-4877-8709-a0b7f8d508fd" providerId="ADAL" clId="{D2D6E8DF-4E53-4352-8E1D-68C3FA2EA3CD}" dt="2023-05-16T17:02:10.986" v="9" actId="478"/>
          <ac:spMkLst>
            <pc:docMk/>
            <pc:sldMk cId="2183996087" sldId="1412"/>
            <ac:spMk id="8" creationId="{00000000-0000-0000-0000-000000000000}"/>
          </ac:spMkLst>
        </pc:spChg>
      </pc:sldChg>
      <pc:sldChg chg="delSp del mod">
        <pc:chgData name="Suchon, Jordan N CPO USCG HSWL SVC CTR (USA)" userId="765732ea-b163-4877-8709-a0b7f8d508fd" providerId="ADAL" clId="{D2D6E8DF-4E53-4352-8E1D-68C3FA2EA3CD}" dt="2023-05-16T17:04:15.775" v="236" actId="47"/>
        <pc:sldMkLst>
          <pc:docMk/>
          <pc:sldMk cId="976354538" sldId="1413"/>
        </pc:sldMkLst>
        <pc:picChg chg="del">
          <ac:chgData name="Suchon, Jordan N CPO USCG HSWL SVC CTR (USA)" userId="765732ea-b163-4877-8709-a0b7f8d508fd" providerId="ADAL" clId="{D2D6E8DF-4E53-4352-8E1D-68C3FA2EA3CD}" dt="2023-05-16T17:03:51.984" v="232" actId="478"/>
          <ac:picMkLst>
            <pc:docMk/>
            <pc:sldMk cId="976354538" sldId="1413"/>
            <ac:picMk id="2" creationId="{00000000-0000-0000-0000-000000000000}"/>
          </ac:picMkLst>
        </pc:picChg>
      </pc:sldChg>
      <pc:sldChg chg="delSp del mod">
        <pc:chgData name="Suchon, Jordan N CPO USCG HSWL SVC CTR (USA)" userId="765732ea-b163-4877-8709-a0b7f8d508fd" providerId="ADAL" clId="{D2D6E8DF-4E53-4352-8E1D-68C3FA2EA3CD}" dt="2023-05-16T17:04:28.344" v="238" actId="47"/>
        <pc:sldMkLst>
          <pc:docMk/>
          <pc:sldMk cId="3495159392" sldId="1414"/>
        </pc:sldMkLst>
        <pc:picChg chg="del">
          <ac:chgData name="Suchon, Jordan N CPO USCG HSWL SVC CTR (USA)" userId="765732ea-b163-4877-8709-a0b7f8d508fd" providerId="ADAL" clId="{D2D6E8DF-4E53-4352-8E1D-68C3FA2EA3CD}" dt="2023-05-16T17:03:54.062" v="233" actId="478"/>
          <ac:picMkLst>
            <pc:docMk/>
            <pc:sldMk cId="3495159392" sldId="1414"/>
            <ac:picMk id="3" creationId="{00000000-0000-0000-0000-000000000000}"/>
          </ac:picMkLst>
        </pc:picChg>
      </pc:sldChg>
      <pc:sldChg chg="delSp del mod">
        <pc:chgData name="Suchon, Jordan N CPO USCG HSWL SVC CTR (USA)" userId="765732ea-b163-4877-8709-a0b7f8d508fd" providerId="ADAL" clId="{D2D6E8DF-4E53-4352-8E1D-68C3FA2EA3CD}" dt="2023-05-16T17:04:36.237" v="240" actId="47"/>
        <pc:sldMkLst>
          <pc:docMk/>
          <pc:sldMk cId="2702548241" sldId="1415"/>
        </pc:sldMkLst>
        <pc:picChg chg="del">
          <ac:chgData name="Suchon, Jordan N CPO USCG HSWL SVC CTR (USA)" userId="765732ea-b163-4877-8709-a0b7f8d508fd" providerId="ADAL" clId="{D2D6E8DF-4E53-4352-8E1D-68C3FA2EA3CD}" dt="2023-05-16T17:03:56.285" v="234" actId="478"/>
          <ac:picMkLst>
            <pc:docMk/>
            <pc:sldMk cId="2702548241" sldId="1415"/>
            <ac:picMk id="6" creationId="{00000000-0000-0000-0000-000000000000}"/>
          </ac:picMkLst>
        </pc:picChg>
      </pc:sldChg>
      <pc:sldChg chg="addSp modSp mod">
        <pc:chgData name="Suchon, Jordan N CPO USCG HSWL SVC CTR (USA)" userId="765732ea-b163-4877-8709-a0b7f8d508fd" providerId="ADAL" clId="{D2D6E8DF-4E53-4352-8E1D-68C3FA2EA3CD}" dt="2023-05-16T17:17:14.769" v="525"/>
        <pc:sldMkLst>
          <pc:docMk/>
          <pc:sldMk cId="595909566" sldId="1419"/>
        </pc:sldMkLst>
        <pc:spChg chg="add mod">
          <ac:chgData name="Suchon, Jordan N CPO USCG HSWL SVC CTR (USA)" userId="765732ea-b163-4877-8709-a0b7f8d508fd" providerId="ADAL" clId="{D2D6E8DF-4E53-4352-8E1D-68C3FA2EA3CD}" dt="2023-05-16T17:17:14.769" v="525"/>
          <ac:spMkLst>
            <pc:docMk/>
            <pc:sldMk cId="595909566" sldId="1419"/>
            <ac:spMk id="2" creationId="{170C1DAE-E4DE-E88E-96EF-2544AE921DE7}"/>
          </ac:spMkLst>
        </pc:spChg>
        <pc:spChg chg="mod">
          <ac:chgData name="Suchon, Jordan N CPO USCG HSWL SVC CTR (USA)" userId="765732ea-b163-4877-8709-a0b7f8d508fd" providerId="ADAL" clId="{D2D6E8DF-4E53-4352-8E1D-68C3FA2EA3CD}" dt="2023-05-16T17:13:26.897" v="485" actId="2711"/>
          <ac:spMkLst>
            <pc:docMk/>
            <pc:sldMk cId="595909566" sldId="1419"/>
            <ac:spMk id="8" creationId="{00000000-0000-0000-0000-000000000000}"/>
          </ac:spMkLst>
        </pc:spChg>
        <pc:spChg chg="mod">
          <ac:chgData name="Suchon, Jordan N CPO USCG HSWL SVC CTR (USA)" userId="765732ea-b163-4877-8709-a0b7f8d508fd" providerId="ADAL" clId="{D2D6E8DF-4E53-4352-8E1D-68C3FA2EA3CD}" dt="2023-05-16T17:13:46.133" v="493" actId="20577"/>
          <ac:spMkLst>
            <pc:docMk/>
            <pc:sldMk cId="595909566" sldId="1419"/>
            <ac:spMk id="9" creationId="{00000000-0000-0000-0000-000000000000}"/>
          </ac:spMkLst>
        </pc:spChg>
      </pc:sldChg>
      <pc:sldChg chg="addSp modSp mod modShow">
        <pc:chgData name="Suchon, Jordan N CPO USCG HSWL SVC CTR (USA)" userId="765732ea-b163-4877-8709-a0b7f8d508fd" providerId="ADAL" clId="{D2D6E8DF-4E53-4352-8E1D-68C3FA2EA3CD}" dt="2023-05-16T17:17:17.896" v="527"/>
        <pc:sldMkLst>
          <pc:docMk/>
          <pc:sldMk cId="822225172" sldId="1420"/>
        </pc:sldMkLst>
        <pc:spChg chg="add mod">
          <ac:chgData name="Suchon, Jordan N CPO USCG HSWL SVC CTR (USA)" userId="765732ea-b163-4877-8709-a0b7f8d508fd" providerId="ADAL" clId="{D2D6E8DF-4E53-4352-8E1D-68C3FA2EA3CD}" dt="2023-05-16T17:17:17.896" v="527"/>
          <ac:spMkLst>
            <pc:docMk/>
            <pc:sldMk cId="822225172" sldId="1420"/>
            <ac:spMk id="4" creationId="{D0088587-E05F-EE0E-C286-F24F1EA36287}"/>
          </ac:spMkLst>
        </pc:spChg>
      </pc:sldChg>
      <pc:sldChg chg="addSp delSp modSp mod">
        <pc:chgData name="Suchon, Jordan N CPO USCG HSWL SVC CTR (USA)" userId="765732ea-b163-4877-8709-a0b7f8d508fd" providerId="ADAL" clId="{D2D6E8DF-4E53-4352-8E1D-68C3FA2EA3CD}" dt="2023-05-16T17:16:31.525" v="507"/>
        <pc:sldMkLst>
          <pc:docMk/>
          <pc:sldMk cId="1157964316" sldId="1425"/>
        </pc:sldMkLst>
        <pc:spChg chg="del">
          <ac:chgData name="Suchon, Jordan N CPO USCG HSWL SVC CTR (USA)" userId="765732ea-b163-4877-8709-a0b7f8d508fd" providerId="ADAL" clId="{D2D6E8DF-4E53-4352-8E1D-68C3FA2EA3CD}" dt="2023-05-16T17:16:30.633" v="506" actId="478"/>
          <ac:spMkLst>
            <pc:docMk/>
            <pc:sldMk cId="1157964316" sldId="1425"/>
            <ac:spMk id="2" creationId="{1C627936-0E41-3743-DECE-3A55F0B28F87}"/>
          </ac:spMkLst>
        </pc:spChg>
        <pc:spChg chg="del">
          <ac:chgData name="Suchon, Jordan N CPO USCG HSWL SVC CTR (USA)" userId="765732ea-b163-4877-8709-a0b7f8d508fd" providerId="ADAL" clId="{D2D6E8DF-4E53-4352-8E1D-68C3FA2EA3CD}" dt="2023-05-16T17:13:03.546" v="484" actId="478"/>
          <ac:spMkLst>
            <pc:docMk/>
            <pc:sldMk cId="1157964316" sldId="1425"/>
            <ac:spMk id="4" creationId="{94A9670A-EAEF-C280-A4DA-4E4F630DB21A}"/>
          </ac:spMkLst>
        </pc:spChg>
        <pc:spChg chg="add del mod">
          <ac:chgData name="Suchon, Jordan N CPO USCG HSWL SVC CTR (USA)" userId="765732ea-b163-4877-8709-a0b7f8d508fd" providerId="ADAL" clId="{D2D6E8DF-4E53-4352-8E1D-68C3FA2EA3CD}" dt="2023-05-16T17:16:28.377" v="505"/>
          <ac:spMkLst>
            <pc:docMk/>
            <pc:sldMk cId="1157964316" sldId="1425"/>
            <ac:spMk id="5" creationId="{C07EB58F-6B36-24E0-6D44-78DE2DD6E00B}"/>
          </ac:spMkLst>
        </pc:spChg>
        <pc:spChg chg="add mod">
          <ac:chgData name="Suchon, Jordan N CPO USCG HSWL SVC CTR (USA)" userId="765732ea-b163-4877-8709-a0b7f8d508fd" providerId="ADAL" clId="{D2D6E8DF-4E53-4352-8E1D-68C3FA2EA3CD}" dt="2023-05-16T17:16:31.525" v="507"/>
          <ac:spMkLst>
            <pc:docMk/>
            <pc:sldMk cId="1157964316" sldId="1425"/>
            <ac:spMk id="6" creationId="{0B116A21-B830-AE3D-0C2D-F7B2BE78CB73}"/>
          </ac:spMkLst>
        </pc:spChg>
      </pc:sldChg>
      <pc:sldChg chg="addSp modSp mod">
        <pc:chgData name="Suchon, Jordan N CPO USCG HSWL SVC CTR (USA)" userId="765732ea-b163-4877-8709-a0b7f8d508fd" providerId="ADAL" clId="{D2D6E8DF-4E53-4352-8E1D-68C3FA2EA3CD}" dt="2023-05-16T17:17:19.246" v="528"/>
        <pc:sldMkLst>
          <pc:docMk/>
          <pc:sldMk cId="2203406225" sldId="1426"/>
        </pc:sldMkLst>
        <pc:spChg chg="add mod">
          <ac:chgData name="Suchon, Jordan N CPO USCG HSWL SVC CTR (USA)" userId="765732ea-b163-4877-8709-a0b7f8d508fd" providerId="ADAL" clId="{D2D6E8DF-4E53-4352-8E1D-68C3FA2EA3CD}" dt="2023-05-16T17:17:19.246" v="528"/>
          <ac:spMkLst>
            <pc:docMk/>
            <pc:sldMk cId="2203406225" sldId="1426"/>
            <ac:spMk id="2" creationId="{54C53DF4-C1AD-6327-948C-6A95B9EC343D}"/>
          </ac:spMkLst>
        </pc:spChg>
        <pc:spChg chg="mod">
          <ac:chgData name="Suchon, Jordan N CPO USCG HSWL SVC CTR (USA)" userId="765732ea-b163-4877-8709-a0b7f8d508fd" providerId="ADAL" clId="{D2D6E8DF-4E53-4352-8E1D-68C3FA2EA3CD}" dt="2023-05-16T17:08:43.775" v="365" actId="20577"/>
          <ac:spMkLst>
            <pc:docMk/>
            <pc:sldMk cId="2203406225" sldId="1426"/>
            <ac:spMk id="6" creationId="{81E2EDBC-2A0D-C9C0-7766-BDB0F21B7250}"/>
          </ac:spMkLst>
        </pc:spChg>
      </pc:sldChg>
      <pc:sldChg chg="addSp delSp modSp mod">
        <pc:chgData name="Suchon, Jordan N CPO USCG HSWL SVC CTR (USA)" userId="765732ea-b163-4877-8709-a0b7f8d508fd" providerId="ADAL" clId="{D2D6E8DF-4E53-4352-8E1D-68C3FA2EA3CD}" dt="2023-05-16T17:18:06.306" v="580" actId="1076"/>
        <pc:sldMkLst>
          <pc:docMk/>
          <pc:sldMk cId="2096851239" sldId="1427"/>
        </pc:sldMkLst>
        <pc:spChg chg="mod">
          <ac:chgData name="Suchon, Jordan N CPO USCG HSWL SVC CTR (USA)" userId="765732ea-b163-4877-8709-a0b7f8d508fd" providerId="ADAL" clId="{D2D6E8DF-4E53-4352-8E1D-68C3FA2EA3CD}" dt="2023-05-16T17:17:54.373" v="560" actId="1036"/>
          <ac:spMkLst>
            <pc:docMk/>
            <pc:sldMk cId="2096851239" sldId="1427"/>
            <ac:spMk id="2" creationId="{8CC65352-3913-85D6-FE64-9B570C71A69F}"/>
          </ac:spMkLst>
        </pc:spChg>
        <pc:spChg chg="add del mod">
          <ac:chgData name="Suchon, Jordan N CPO USCG HSWL SVC CTR (USA)" userId="765732ea-b163-4877-8709-a0b7f8d508fd" providerId="ADAL" clId="{D2D6E8DF-4E53-4352-8E1D-68C3FA2EA3CD}" dt="2023-05-16T17:16:44.889" v="512"/>
          <ac:spMkLst>
            <pc:docMk/>
            <pc:sldMk cId="2096851239" sldId="1427"/>
            <ac:spMk id="3" creationId="{31879F35-2389-EBE0-0065-85D25147E653}"/>
          </ac:spMkLst>
        </pc:spChg>
        <pc:spChg chg="del">
          <ac:chgData name="Suchon, Jordan N CPO USCG HSWL SVC CTR (USA)" userId="765732ea-b163-4877-8709-a0b7f8d508fd" providerId="ADAL" clId="{D2D6E8DF-4E53-4352-8E1D-68C3FA2EA3CD}" dt="2023-05-16T17:16:47.074" v="513" actId="478"/>
          <ac:spMkLst>
            <pc:docMk/>
            <pc:sldMk cId="2096851239" sldId="1427"/>
            <ac:spMk id="4" creationId="{46F60A4C-FE47-39C5-3B1E-4E3956332A87}"/>
          </ac:spMkLst>
        </pc:spChg>
        <pc:spChg chg="add mod">
          <ac:chgData name="Suchon, Jordan N CPO USCG HSWL SVC CTR (USA)" userId="765732ea-b163-4877-8709-a0b7f8d508fd" providerId="ADAL" clId="{D2D6E8DF-4E53-4352-8E1D-68C3FA2EA3CD}" dt="2023-05-16T17:16:47.493" v="514"/>
          <ac:spMkLst>
            <pc:docMk/>
            <pc:sldMk cId="2096851239" sldId="1427"/>
            <ac:spMk id="5" creationId="{CE7CC0E8-9157-2951-9C32-4C8AD2245BEA}"/>
          </ac:spMkLst>
        </pc:spChg>
        <pc:picChg chg="mod">
          <ac:chgData name="Suchon, Jordan N CPO USCG HSWL SVC CTR (USA)" userId="765732ea-b163-4877-8709-a0b7f8d508fd" providerId="ADAL" clId="{D2D6E8DF-4E53-4352-8E1D-68C3FA2EA3CD}" dt="2023-05-16T17:18:03.345" v="579" actId="1076"/>
          <ac:picMkLst>
            <pc:docMk/>
            <pc:sldMk cId="2096851239" sldId="1427"/>
            <ac:picMk id="8" creationId="{8FE5553E-0D5B-067A-0192-E85E5F64834C}"/>
          </ac:picMkLst>
        </pc:picChg>
        <pc:picChg chg="mod">
          <ac:chgData name="Suchon, Jordan N CPO USCG HSWL SVC CTR (USA)" userId="765732ea-b163-4877-8709-a0b7f8d508fd" providerId="ADAL" clId="{D2D6E8DF-4E53-4352-8E1D-68C3FA2EA3CD}" dt="2023-05-16T17:18:06.306" v="580" actId="1076"/>
          <ac:picMkLst>
            <pc:docMk/>
            <pc:sldMk cId="2096851239" sldId="1427"/>
            <ac:picMk id="11" creationId="{1C3E65B0-1E47-606B-27B4-4154E66917D0}"/>
          </ac:picMkLst>
        </pc:picChg>
      </pc:sldChg>
      <pc:sldChg chg="addSp delSp modSp mod">
        <pc:chgData name="Suchon, Jordan N CPO USCG HSWL SVC CTR (USA)" userId="765732ea-b163-4877-8709-a0b7f8d508fd" providerId="ADAL" clId="{D2D6E8DF-4E53-4352-8E1D-68C3FA2EA3CD}" dt="2023-05-16T17:18:37.113" v="593" actId="1035"/>
        <pc:sldMkLst>
          <pc:docMk/>
          <pc:sldMk cId="365695540" sldId="1428"/>
        </pc:sldMkLst>
        <pc:spChg chg="del">
          <ac:chgData name="Suchon, Jordan N CPO USCG HSWL SVC CTR (USA)" userId="765732ea-b163-4877-8709-a0b7f8d508fd" providerId="ADAL" clId="{D2D6E8DF-4E53-4352-8E1D-68C3FA2EA3CD}" dt="2023-05-16T17:16:54.934" v="517" actId="478"/>
          <ac:spMkLst>
            <pc:docMk/>
            <pc:sldMk cId="365695540" sldId="1428"/>
            <ac:spMk id="4" creationId="{8D70811A-2F47-45A8-46A2-136469106BE2}"/>
          </ac:spMkLst>
        </pc:spChg>
        <pc:spChg chg="mod">
          <ac:chgData name="Suchon, Jordan N CPO USCG HSWL SVC CTR (USA)" userId="765732ea-b163-4877-8709-a0b7f8d508fd" providerId="ADAL" clId="{D2D6E8DF-4E53-4352-8E1D-68C3FA2EA3CD}" dt="2023-05-16T17:18:37.113" v="593" actId="1035"/>
          <ac:spMkLst>
            <pc:docMk/>
            <pc:sldMk cId="365695540" sldId="1428"/>
            <ac:spMk id="5" creationId="{29F189CE-0FE9-4237-1E35-89FDABD65069}"/>
          </ac:spMkLst>
        </pc:spChg>
        <pc:spChg chg="add del mod">
          <ac:chgData name="Suchon, Jordan N CPO USCG HSWL SVC CTR (USA)" userId="765732ea-b163-4877-8709-a0b7f8d508fd" providerId="ADAL" clId="{D2D6E8DF-4E53-4352-8E1D-68C3FA2EA3CD}" dt="2023-05-16T17:16:50.879" v="516"/>
          <ac:spMkLst>
            <pc:docMk/>
            <pc:sldMk cId="365695540" sldId="1428"/>
            <ac:spMk id="6" creationId="{F4BA518D-CECF-75AD-15D2-9E67B53BD8E1}"/>
          </ac:spMkLst>
        </pc:spChg>
        <pc:spChg chg="add mod">
          <ac:chgData name="Suchon, Jordan N CPO USCG HSWL SVC CTR (USA)" userId="765732ea-b163-4877-8709-a0b7f8d508fd" providerId="ADAL" clId="{D2D6E8DF-4E53-4352-8E1D-68C3FA2EA3CD}" dt="2023-05-16T17:16:55.385" v="518"/>
          <ac:spMkLst>
            <pc:docMk/>
            <pc:sldMk cId="365695540" sldId="1428"/>
            <ac:spMk id="7" creationId="{B366B95F-DAD5-3438-A3C6-169D5C8C25A7}"/>
          </ac:spMkLst>
        </pc:spChg>
      </pc:sldChg>
      <pc:sldChg chg="addSp delSp modSp mod">
        <pc:chgData name="Suchon, Jordan N CPO USCG HSWL SVC CTR (USA)" userId="765732ea-b163-4877-8709-a0b7f8d508fd" providerId="ADAL" clId="{D2D6E8DF-4E53-4352-8E1D-68C3FA2EA3CD}" dt="2023-05-16T17:18:55.426" v="596" actId="1076"/>
        <pc:sldMkLst>
          <pc:docMk/>
          <pc:sldMk cId="3349951017" sldId="1429"/>
        </pc:sldMkLst>
        <pc:spChg chg="add mod">
          <ac:chgData name="Suchon, Jordan N CPO USCG HSWL SVC CTR (USA)" userId="765732ea-b163-4877-8709-a0b7f8d508fd" providerId="ADAL" clId="{D2D6E8DF-4E53-4352-8E1D-68C3FA2EA3CD}" dt="2023-05-16T17:17:11.202" v="524"/>
          <ac:spMkLst>
            <pc:docMk/>
            <pc:sldMk cId="3349951017" sldId="1429"/>
            <ac:spMk id="2" creationId="{C98A9C14-9544-A11B-9C76-300F8F0523D5}"/>
          </ac:spMkLst>
        </pc:spChg>
        <pc:spChg chg="del">
          <ac:chgData name="Suchon, Jordan N CPO USCG HSWL SVC CTR (USA)" userId="765732ea-b163-4877-8709-a0b7f8d508fd" providerId="ADAL" clId="{D2D6E8DF-4E53-4352-8E1D-68C3FA2EA3CD}" dt="2023-05-16T17:17:10.808" v="523" actId="478"/>
          <ac:spMkLst>
            <pc:docMk/>
            <pc:sldMk cId="3349951017" sldId="1429"/>
            <ac:spMk id="4" creationId="{56E64A0E-0000-4DE8-7339-914DFC68E517}"/>
          </ac:spMkLst>
        </pc:spChg>
        <pc:picChg chg="mod">
          <ac:chgData name="Suchon, Jordan N CPO USCG HSWL SVC CTR (USA)" userId="765732ea-b163-4877-8709-a0b7f8d508fd" providerId="ADAL" clId="{D2D6E8DF-4E53-4352-8E1D-68C3FA2EA3CD}" dt="2023-05-16T17:18:55.426" v="596" actId="1076"/>
          <ac:picMkLst>
            <pc:docMk/>
            <pc:sldMk cId="3349951017" sldId="1429"/>
            <ac:picMk id="6" creationId="{78662EE2-A297-DD7C-0DEF-6E2051FF09A1}"/>
          </ac:picMkLst>
        </pc:picChg>
      </pc:sldChg>
      <pc:sldChg chg="addSp delSp modSp mod">
        <pc:chgData name="Suchon, Jordan N CPO USCG HSWL SVC CTR (USA)" userId="765732ea-b163-4877-8709-a0b7f8d508fd" providerId="ADAL" clId="{D2D6E8DF-4E53-4352-8E1D-68C3FA2EA3CD}" dt="2023-05-16T17:17:05.494" v="522"/>
        <pc:sldMkLst>
          <pc:docMk/>
          <pc:sldMk cId="1995143507" sldId="1430"/>
        </pc:sldMkLst>
        <pc:spChg chg="add mod">
          <ac:chgData name="Suchon, Jordan N CPO USCG HSWL SVC CTR (USA)" userId="765732ea-b163-4877-8709-a0b7f8d508fd" providerId="ADAL" clId="{D2D6E8DF-4E53-4352-8E1D-68C3FA2EA3CD}" dt="2023-05-16T17:17:05.494" v="522"/>
          <ac:spMkLst>
            <pc:docMk/>
            <pc:sldMk cId="1995143507" sldId="1430"/>
            <ac:spMk id="3" creationId="{5524E044-4A06-21D9-EEB2-78FD79C4EDED}"/>
          </ac:spMkLst>
        </pc:spChg>
        <pc:spChg chg="del">
          <ac:chgData name="Suchon, Jordan N CPO USCG HSWL SVC CTR (USA)" userId="765732ea-b163-4877-8709-a0b7f8d508fd" providerId="ADAL" clId="{D2D6E8DF-4E53-4352-8E1D-68C3FA2EA3CD}" dt="2023-05-16T17:17:05.170" v="521" actId="478"/>
          <ac:spMkLst>
            <pc:docMk/>
            <pc:sldMk cId="1995143507" sldId="1430"/>
            <ac:spMk id="4" creationId="{2F1ADA5A-2EF0-E3ED-6C4F-9032245EE29E}"/>
          </ac:spMkLst>
        </pc:spChg>
      </pc:sldChg>
      <pc:sldChg chg="addSp modSp add mod">
        <pc:chgData name="Suchon, Jordan N CPO USCG HSWL SVC CTR (USA)" userId="765732ea-b163-4877-8709-a0b7f8d508fd" providerId="ADAL" clId="{D2D6E8DF-4E53-4352-8E1D-68C3FA2EA3CD}" dt="2023-05-16T17:16:20.084" v="501"/>
        <pc:sldMkLst>
          <pc:docMk/>
          <pc:sldMk cId="3110352221" sldId="1432"/>
        </pc:sldMkLst>
        <pc:spChg chg="add mod">
          <ac:chgData name="Suchon, Jordan N CPO USCG HSWL SVC CTR (USA)" userId="765732ea-b163-4877-8709-a0b7f8d508fd" providerId="ADAL" clId="{D2D6E8DF-4E53-4352-8E1D-68C3FA2EA3CD}" dt="2023-05-16T17:16:20.084" v="501"/>
          <ac:spMkLst>
            <pc:docMk/>
            <pc:sldMk cId="3110352221" sldId="1432"/>
            <ac:spMk id="2" creationId="{943F4260-2912-8B65-C73E-B783E2ED6036}"/>
          </ac:spMkLst>
        </pc:spChg>
        <pc:spChg chg="mod">
          <ac:chgData name="Suchon, Jordan N CPO USCG HSWL SVC CTR (USA)" userId="765732ea-b163-4877-8709-a0b7f8d508fd" providerId="ADAL" clId="{D2D6E8DF-4E53-4352-8E1D-68C3FA2EA3CD}" dt="2023-05-16T17:12:08.450" v="458" actId="1036"/>
          <ac:spMkLst>
            <pc:docMk/>
            <pc:sldMk cId="3110352221" sldId="1432"/>
            <ac:spMk id="36" creationId="{00000000-0000-0000-0000-000000000000}"/>
          </ac:spMkLst>
        </pc:spChg>
        <pc:picChg chg="mod">
          <ac:chgData name="Suchon, Jordan N CPO USCG HSWL SVC CTR (USA)" userId="765732ea-b163-4877-8709-a0b7f8d508fd" providerId="ADAL" clId="{D2D6E8DF-4E53-4352-8E1D-68C3FA2EA3CD}" dt="2023-05-16T17:11:49.395" v="425" actId="1036"/>
          <ac:picMkLst>
            <pc:docMk/>
            <pc:sldMk cId="3110352221" sldId="1432"/>
            <ac:picMk id="3" creationId="{428839ED-843B-F4D1-A5F7-330CA8C92B8D}"/>
          </ac:picMkLst>
        </pc:picChg>
      </pc:sldChg>
      <pc:sldChg chg="addSp modSp add mod">
        <pc:chgData name="Suchon, Jordan N CPO USCG HSWL SVC CTR (USA)" userId="765732ea-b163-4877-8709-a0b7f8d508fd" providerId="ADAL" clId="{D2D6E8DF-4E53-4352-8E1D-68C3FA2EA3CD}" dt="2023-05-16T17:16:21.706" v="502"/>
        <pc:sldMkLst>
          <pc:docMk/>
          <pc:sldMk cId="4009104775" sldId="1433"/>
        </pc:sldMkLst>
        <pc:spChg chg="add mod">
          <ac:chgData name="Suchon, Jordan N CPO USCG HSWL SVC CTR (USA)" userId="765732ea-b163-4877-8709-a0b7f8d508fd" providerId="ADAL" clId="{D2D6E8DF-4E53-4352-8E1D-68C3FA2EA3CD}" dt="2023-05-16T17:16:21.706" v="502"/>
          <ac:spMkLst>
            <pc:docMk/>
            <pc:sldMk cId="4009104775" sldId="1433"/>
            <ac:spMk id="2" creationId="{A88E371E-E99B-084C-7182-7A7450D58E3C}"/>
          </ac:spMkLst>
        </pc:spChg>
        <pc:spChg chg="mod">
          <ac:chgData name="Suchon, Jordan N CPO USCG HSWL SVC CTR (USA)" userId="765732ea-b163-4877-8709-a0b7f8d508fd" providerId="ADAL" clId="{D2D6E8DF-4E53-4352-8E1D-68C3FA2EA3CD}" dt="2023-05-16T17:12:23.780" v="471" actId="1035"/>
          <ac:spMkLst>
            <pc:docMk/>
            <pc:sldMk cId="4009104775" sldId="1433"/>
            <ac:spMk id="8" creationId="{00000000-0000-0000-0000-000000000000}"/>
          </ac:spMkLst>
        </pc:spChg>
      </pc:sldChg>
      <pc:sldChg chg="addSp modSp add mod">
        <pc:chgData name="Suchon, Jordan N CPO USCG HSWL SVC CTR (USA)" userId="765732ea-b163-4877-8709-a0b7f8d508fd" providerId="ADAL" clId="{D2D6E8DF-4E53-4352-8E1D-68C3FA2EA3CD}" dt="2023-05-16T17:16:23.346" v="503"/>
        <pc:sldMkLst>
          <pc:docMk/>
          <pc:sldMk cId="3557192955" sldId="1434"/>
        </pc:sldMkLst>
        <pc:spChg chg="add mod">
          <ac:chgData name="Suchon, Jordan N CPO USCG HSWL SVC CTR (USA)" userId="765732ea-b163-4877-8709-a0b7f8d508fd" providerId="ADAL" clId="{D2D6E8DF-4E53-4352-8E1D-68C3FA2EA3CD}" dt="2023-05-16T17:16:23.346" v="503"/>
          <ac:spMkLst>
            <pc:docMk/>
            <pc:sldMk cId="3557192955" sldId="1434"/>
            <ac:spMk id="2" creationId="{11E64582-96F9-8CE8-A7DB-4F1B20713733}"/>
          </ac:spMkLst>
        </pc:spChg>
        <pc:spChg chg="mod">
          <ac:chgData name="Suchon, Jordan N CPO USCG HSWL SVC CTR (USA)" userId="765732ea-b163-4877-8709-a0b7f8d508fd" providerId="ADAL" clId="{D2D6E8DF-4E53-4352-8E1D-68C3FA2EA3CD}" dt="2023-05-16T17:12:41.428" v="480" actId="1036"/>
          <ac:spMkLst>
            <pc:docMk/>
            <pc:sldMk cId="3557192955" sldId="1434"/>
            <ac:spMk id="3" creationId="{00000000-0000-0000-0000-000000000000}"/>
          </ac:spMkLst>
        </pc:spChg>
        <pc:picChg chg="mod modCrop">
          <ac:chgData name="Suchon, Jordan N CPO USCG HSWL SVC CTR (USA)" userId="765732ea-b163-4877-8709-a0b7f8d508fd" providerId="ADAL" clId="{D2D6E8DF-4E53-4352-8E1D-68C3FA2EA3CD}" dt="2023-05-16T17:12:58.117" v="483" actId="1036"/>
          <ac:picMkLst>
            <pc:docMk/>
            <pc:sldMk cId="3557192955" sldId="1434"/>
            <ac:picMk id="4" creationId="{77818216-81DF-32E9-FB55-650080F6D3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1C16-F5BE-4737-904E-C6F24C0046EF}"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0DA6E-CCAD-4149-AF2E-FE3AF72B3DBE}" type="slidenum">
              <a:rPr lang="en-US" smtClean="0"/>
              <a:t>‹#›</a:t>
            </a:fld>
            <a:endParaRPr lang="en-US"/>
          </a:p>
        </p:txBody>
      </p:sp>
    </p:spTree>
    <p:extLst>
      <p:ext uri="{BB962C8B-B14F-4D97-AF65-F5344CB8AC3E}">
        <p14:creationId xmlns:p14="http://schemas.microsoft.com/office/powerpoint/2010/main" val="41064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0DA6E-CCAD-4149-AF2E-FE3AF72B3DBE}" type="slidenum">
              <a:rPr lang="en-US" smtClean="0"/>
              <a:t>2</a:t>
            </a:fld>
            <a:endParaRPr lang="en-US"/>
          </a:p>
        </p:txBody>
      </p:sp>
    </p:spTree>
    <p:extLst>
      <p:ext uri="{BB962C8B-B14F-4D97-AF65-F5344CB8AC3E}">
        <p14:creationId xmlns:p14="http://schemas.microsoft.com/office/powerpoint/2010/main" val="29091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wait time to see a provider: 17.5 days for MTF/Tricare, &lt;7 days for embedded (in-house) services (CG BH)</a:t>
            </a:r>
          </a:p>
          <a:p>
            <a:r>
              <a:rPr lang="en-US" dirty="0"/>
              <a:t>Operational knowledge, evidence-based treatment</a:t>
            </a:r>
          </a:p>
          <a:p>
            <a:endParaRPr lang="en-US" dirty="0"/>
          </a:p>
        </p:txBody>
      </p:sp>
      <p:sp>
        <p:nvSpPr>
          <p:cNvPr id="4" name="Slide Number Placeholder 3"/>
          <p:cNvSpPr>
            <a:spLocks noGrp="1"/>
          </p:cNvSpPr>
          <p:nvPr>
            <p:ph type="sldNum" sz="quarter" idx="5"/>
          </p:nvPr>
        </p:nvSpPr>
        <p:spPr/>
        <p:txBody>
          <a:bodyPr/>
          <a:lstStyle/>
          <a:p>
            <a:fld id="{E9B0DA6E-CCAD-4149-AF2E-FE3AF72B3DBE}" type="slidenum">
              <a:rPr lang="en-US" smtClean="0"/>
              <a:t>3</a:t>
            </a:fld>
            <a:endParaRPr lang="en-US"/>
          </a:p>
        </p:txBody>
      </p:sp>
    </p:spTree>
    <p:extLst>
      <p:ext uri="{BB962C8B-B14F-4D97-AF65-F5344CB8AC3E}">
        <p14:creationId xmlns:p14="http://schemas.microsoft.com/office/powerpoint/2010/main" val="60118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20 min next 3 slides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 Anatomical and Physiological Terms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A8EF-3902-46CA-95A1-A9F7FA659C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73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Tx/>
              <a:buChar char="-"/>
            </a:pPr>
            <a:endParaRPr lang="en-US" dirty="0"/>
          </a:p>
        </p:txBody>
      </p:sp>
      <p:sp>
        <p:nvSpPr>
          <p:cNvPr id="4" name="Slide Number Placeholder 3"/>
          <p:cNvSpPr>
            <a:spLocks noGrp="1"/>
          </p:cNvSpPr>
          <p:nvPr>
            <p:ph type="sldNum" sz="quarter" idx="10"/>
          </p:nvPr>
        </p:nvSpPr>
        <p:spPr/>
        <p:txBody>
          <a:bodyPr/>
          <a:lstStyle/>
          <a:p>
            <a:fld id="{3046B51E-2046-4263-A3BA-2E31597CB766}" type="slidenum">
              <a:rPr lang="en-US" smtClean="0"/>
              <a:t>5</a:t>
            </a:fld>
            <a:endParaRPr lang="en-US" dirty="0"/>
          </a:p>
        </p:txBody>
      </p:sp>
    </p:spTree>
    <p:extLst>
      <p:ext uri="{BB962C8B-B14F-4D97-AF65-F5344CB8AC3E}">
        <p14:creationId xmlns:p14="http://schemas.microsoft.com/office/powerpoint/2010/main" val="378059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6B51E-2046-4263-A3BA-2E31597CB7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82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46B51E-2046-4263-A3BA-2E31597CB7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79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0DA6E-CCAD-4149-AF2E-FE3AF72B3DBE}" type="slidenum">
              <a:rPr lang="en-US" smtClean="0"/>
              <a:t>16</a:t>
            </a:fld>
            <a:endParaRPr lang="en-US"/>
          </a:p>
        </p:txBody>
      </p:sp>
    </p:spTree>
    <p:extLst>
      <p:ext uri="{BB962C8B-B14F-4D97-AF65-F5344CB8AC3E}">
        <p14:creationId xmlns:p14="http://schemas.microsoft.com/office/powerpoint/2010/main" val="180979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Tx/>
              <a:buChar char="-"/>
            </a:pPr>
            <a:endParaRPr lang="en-US" dirty="0"/>
          </a:p>
        </p:txBody>
      </p:sp>
      <p:sp>
        <p:nvSpPr>
          <p:cNvPr id="4" name="Slide Number Placeholder 3"/>
          <p:cNvSpPr>
            <a:spLocks noGrp="1"/>
          </p:cNvSpPr>
          <p:nvPr>
            <p:ph type="sldNum" sz="quarter" idx="10"/>
          </p:nvPr>
        </p:nvSpPr>
        <p:spPr/>
        <p:txBody>
          <a:bodyPr/>
          <a:lstStyle/>
          <a:p>
            <a:fld id="{3046B51E-2046-4263-A3BA-2E31597CB766}" type="slidenum">
              <a:rPr lang="en-US" smtClean="0"/>
              <a:t>19</a:t>
            </a:fld>
            <a:endParaRPr lang="en-US" dirty="0"/>
          </a:p>
        </p:txBody>
      </p:sp>
    </p:spTree>
    <p:extLst>
      <p:ext uri="{BB962C8B-B14F-4D97-AF65-F5344CB8AC3E}">
        <p14:creationId xmlns:p14="http://schemas.microsoft.com/office/powerpoint/2010/main" val="308140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Tx/>
              <a:buChar char="-"/>
            </a:pPr>
            <a:endParaRPr lang="en-US" dirty="0"/>
          </a:p>
        </p:txBody>
      </p:sp>
      <p:sp>
        <p:nvSpPr>
          <p:cNvPr id="4" name="Slide Number Placeholder 3"/>
          <p:cNvSpPr>
            <a:spLocks noGrp="1"/>
          </p:cNvSpPr>
          <p:nvPr>
            <p:ph type="sldNum" sz="quarter" idx="10"/>
          </p:nvPr>
        </p:nvSpPr>
        <p:spPr/>
        <p:txBody>
          <a:bodyPr/>
          <a:lstStyle/>
          <a:p>
            <a:fld id="{3046B51E-2046-4263-A3BA-2E31597CB766}" type="slidenum">
              <a:rPr lang="en-US" smtClean="0"/>
              <a:t>21</a:t>
            </a:fld>
            <a:endParaRPr lang="en-US" dirty="0"/>
          </a:p>
        </p:txBody>
      </p:sp>
    </p:spTree>
    <p:extLst>
      <p:ext uri="{BB962C8B-B14F-4D97-AF65-F5344CB8AC3E}">
        <p14:creationId xmlns:p14="http://schemas.microsoft.com/office/powerpoint/2010/main" val="387316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EE574AB-03E8-6656-EBDD-AE626771B3FE}"/>
              </a:ext>
            </a:extLst>
          </p:cNvPr>
          <p:cNvSpPr>
            <a:spLocks noGrp="1" noChangeArrowheads="1"/>
          </p:cNvSpPr>
          <p:nvPr>
            <p:ph type="dt" sz="half" idx="10"/>
          </p:nvPr>
        </p:nvSpPr>
        <p:spPr>
          <a:ln/>
        </p:spPr>
        <p:txBody>
          <a:bodyPr/>
          <a:lstStyle>
            <a:lvl1pPr>
              <a:defRPr/>
            </a:lvl1pPr>
          </a:lstStyle>
          <a:p>
            <a:pPr>
              <a:defRPr/>
            </a:pPr>
            <a:fld id="{58E3F98E-BC42-4334-9A6A-0D05617A01DD}" type="datetime1">
              <a:rPr lang="en-US"/>
              <a:pPr>
                <a:defRPr/>
              </a:pPr>
              <a:t>5/16/2023</a:t>
            </a:fld>
            <a:endParaRPr lang="en-US" dirty="0"/>
          </a:p>
        </p:txBody>
      </p:sp>
      <p:sp>
        <p:nvSpPr>
          <p:cNvPr id="5" name="Rectangle 5">
            <a:extLst>
              <a:ext uri="{FF2B5EF4-FFF2-40B4-BE49-F238E27FC236}">
                <a16:creationId xmlns:a16="http://schemas.microsoft.com/office/drawing/2014/main" id="{BE9EA6F0-8702-C179-CC81-9CD127E8E8C4}"/>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6" name="Rectangle 6">
            <a:extLst>
              <a:ext uri="{FF2B5EF4-FFF2-40B4-BE49-F238E27FC236}">
                <a16:creationId xmlns:a16="http://schemas.microsoft.com/office/drawing/2014/main" id="{B6A04135-C0EA-4585-D1D1-622813FD2322}"/>
              </a:ext>
            </a:extLst>
          </p:cNvPr>
          <p:cNvSpPr>
            <a:spLocks noGrp="1" noChangeArrowheads="1"/>
          </p:cNvSpPr>
          <p:nvPr>
            <p:ph type="sldNum" sz="quarter" idx="12"/>
          </p:nvPr>
        </p:nvSpPr>
        <p:spPr>
          <a:ln/>
        </p:spPr>
        <p:txBody>
          <a:bodyPr/>
          <a:lstStyle>
            <a:lvl1pPr>
              <a:defRPr/>
            </a:lvl1pPr>
          </a:lstStyle>
          <a:p>
            <a:fld id="{7E741CA5-CD17-4243-A522-82DFEAA2394E}" type="slidenum">
              <a:rPr lang="en-US" altLang="en-US"/>
              <a:pPr/>
              <a:t>‹#›</a:t>
            </a:fld>
            <a:endParaRPr lang="en-US" altLang="en-US"/>
          </a:p>
        </p:txBody>
      </p:sp>
    </p:spTree>
    <p:extLst>
      <p:ext uri="{BB962C8B-B14F-4D97-AF65-F5344CB8AC3E}">
        <p14:creationId xmlns:p14="http://schemas.microsoft.com/office/powerpoint/2010/main" val="31873786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14400" y="12954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0FEA2B6-565A-AE84-4929-A23BDA7E0261}"/>
              </a:ext>
            </a:extLst>
          </p:cNvPr>
          <p:cNvSpPr>
            <a:spLocks noGrp="1" noChangeArrowheads="1"/>
          </p:cNvSpPr>
          <p:nvPr>
            <p:ph type="dt" sz="half" idx="10"/>
          </p:nvPr>
        </p:nvSpPr>
        <p:spPr>
          <a:ln/>
        </p:spPr>
        <p:txBody>
          <a:bodyPr/>
          <a:lstStyle>
            <a:lvl1pPr>
              <a:defRPr/>
            </a:lvl1pPr>
          </a:lstStyle>
          <a:p>
            <a:pPr>
              <a:defRPr/>
            </a:pPr>
            <a:fld id="{467F6A5B-0994-4F56-9058-8E840471A522}" type="datetime1">
              <a:rPr lang="en-US"/>
              <a:pPr>
                <a:defRPr/>
              </a:pPr>
              <a:t>5/16/2023</a:t>
            </a:fld>
            <a:endParaRPr lang="en-US" dirty="0"/>
          </a:p>
        </p:txBody>
      </p:sp>
      <p:sp>
        <p:nvSpPr>
          <p:cNvPr id="5" name="Rectangle 5">
            <a:extLst>
              <a:ext uri="{FF2B5EF4-FFF2-40B4-BE49-F238E27FC236}">
                <a16:creationId xmlns:a16="http://schemas.microsoft.com/office/drawing/2014/main" id="{12DBD2A7-2424-4B9A-75CC-2709ED656C89}"/>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6" name="Rectangle 6">
            <a:extLst>
              <a:ext uri="{FF2B5EF4-FFF2-40B4-BE49-F238E27FC236}">
                <a16:creationId xmlns:a16="http://schemas.microsoft.com/office/drawing/2014/main" id="{8B913062-3E56-7696-339B-5DB449AFE951}"/>
              </a:ext>
            </a:extLst>
          </p:cNvPr>
          <p:cNvSpPr>
            <a:spLocks noGrp="1" noChangeArrowheads="1"/>
          </p:cNvSpPr>
          <p:nvPr>
            <p:ph type="sldNum" sz="quarter" idx="12"/>
          </p:nvPr>
        </p:nvSpPr>
        <p:spPr>
          <a:ln/>
        </p:spPr>
        <p:txBody>
          <a:bodyPr/>
          <a:lstStyle>
            <a:lvl1pPr>
              <a:defRPr/>
            </a:lvl1pPr>
          </a:lstStyle>
          <a:p>
            <a:fld id="{D7C0C38A-843C-4692-8BA6-EA90AA441E68}" type="slidenum">
              <a:rPr lang="en-US" altLang="en-US"/>
              <a:pPr/>
              <a:t>‹#›</a:t>
            </a:fld>
            <a:endParaRPr lang="en-US" altLang="en-US"/>
          </a:p>
        </p:txBody>
      </p:sp>
    </p:spTree>
    <p:extLst>
      <p:ext uri="{BB962C8B-B14F-4D97-AF65-F5344CB8AC3E}">
        <p14:creationId xmlns:p14="http://schemas.microsoft.com/office/powerpoint/2010/main" val="213183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D8F4A-37A9-4FE2-9E9D-27983A3075FC}"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E71BC-DCAA-4D39-A86B-1F94DD62AB02}" type="slidenum">
              <a:rPr lang="en-US" smtClean="0"/>
              <a:t>‹#›</a:t>
            </a:fld>
            <a:endParaRPr lang="en-US"/>
          </a:p>
        </p:txBody>
      </p:sp>
    </p:spTree>
    <p:extLst>
      <p:ext uri="{BB962C8B-B14F-4D97-AF65-F5344CB8AC3E}">
        <p14:creationId xmlns:p14="http://schemas.microsoft.com/office/powerpoint/2010/main" val="178405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FD8F4A-37A9-4FE2-9E9D-27983A3075F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E71BC-DCAA-4D39-A86B-1F94DD62AB02}" type="slidenum">
              <a:rPr lang="en-US" smtClean="0"/>
              <a:t>‹#›</a:t>
            </a:fld>
            <a:endParaRPr lang="en-US"/>
          </a:p>
        </p:txBody>
      </p:sp>
    </p:spTree>
    <p:extLst>
      <p:ext uri="{BB962C8B-B14F-4D97-AF65-F5344CB8AC3E}">
        <p14:creationId xmlns:p14="http://schemas.microsoft.com/office/powerpoint/2010/main" val="2560480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8152C9-C91F-2319-46C8-3ED30B14EE5C}"/>
              </a:ext>
            </a:extLst>
          </p:cNvPr>
          <p:cNvSpPr>
            <a:spLocks noGrp="1" noChangeArrowheads="1"/>
          </p:cNvSpPr>
          <p:nvPr>
            <p:ph type="title"/>
          </p:nvPr>
        </p:nvSpPr>
        <p:spPr bwMode="auto">
          <a:xfrm>
            <a:off x="914400" y="1524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CF6F92-46FB-ACDE-7B51-FC60B239DF1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10">
            <a:extLst>
              <a:ext uri="{FF2B5EF4-FFF2-40B4-BE49-F238E27FC236}">
                <a16:creationId xmlns:a16="http://schemas.microsoft.com/office/drawing/2014/main" id="{E18C2B00-A3EF-B497-C5A0-C2F52FE0736A}"/>
              </a:ext>
            </a:extLst>
          </p:cNvPr>
          <p:cNvSpPr>
            <a:spLocks noChangeArrowheads="1"/>
          </p:cNvSpPr>
          <p:nvPr/>
        </p:nvSpPr>
        <p:spPr bwMode="auto">
          <a:xfrm>
            <a:off x="0" y="6477000"/>
            <a:ext cx="12192000" cy="381000"/>
          </a:xfrm>
          <a:prstGeom prst="rect">
            <a:avLst/>
          </a:prstGeom>
          <a:solidFill>
            <a:srgbClr val="E01407"/>
          </a:solidFill>
          <a:ln w="12700">
            <a:solidFill>
              <a:schemeClr val="tx1"/>
            </a:solidFill>
            <a:miter lim="800000"/>
            <a:headEnd type="none" w="sm" len="sm"/>
            <a:tailEnd type="none" w="sm" len="sm"/>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z="1800">
              <a:latin typeface="Calibri" panose="020F0502020204030204" pitchFamily="34" charset="0"/>
            </a:endParaRPr>
          </a:p>
        </p:txBody>
      </p:sp>
      <p:sp>
        <p:nvSpPr>
          <p:cNvPr id="1032" name="Rectangle 11">
            <a:extLst>
              <a:ext uri="{FF2B5EF4-FFF2-40B4-BE49-F238E27FC236}">
                <a16:creationId xmlns:a16="http://schemas.microsoft.com/office/drawing/2014/main" id="{D1AB2B94-CFB9-C5C3-1099-E5D9B2D093F4}"/>
              </a:ext>
            </a:extLst>
          </p:cNvPr>
          <p:cNvSpPr>
            <a:spLocks noChangeArrowheads="1"/>
          </p:cNvSpPr>
          <p:nvPr/>
        </p:nvSpPr>
        <p:spPr bwMode="auto">
          <a:xfrm>
            <a:off x="0" y="6248400"/>
            <a:ext cx="12192000" cy="152400"/>
          </a:xfrm>
          <a:prstGeom prst="rect">
            <a:avLst/>
          </a:prstGeom>
          <a:solidFill>
            <a:srgbClr val="003F5E"/>
          </a:solidFill>
          <a:ln w="12700">
            <a:solidFill>
              <a:schemeClr val="tx1"/>
            </a:solidFill>
            <a:miter lim="800000"/>
            <a:headEnd type="none" w="sm" len="sm"/>
            <a:tailEnd type="none" w="sm" len="sm"/>
          </a:ln>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sz="1800">
              <a:latin typeface="Calibri" panose="020F0502020204030204" pitchFamily="34" charset="0"/>
            </a:endParaRPr>
          </a:p>
        </p:txBody>
      </p:sp>
      <p:sp>
        <p:nvSpPr>
          <p:cNvPr id="2" name="Rectangle 4">
            <a:extLst>
              <a:ext uri="{FF2B5EF4-FFF2-40B4-BE49-F238E27FC236}">
                <a16:creationId xmlns:a16="http://schemas.microsoft.com/office/drawing/2014/main" id="{75FF2A54-3D3A-AA9C-518A-A6FE0BCD2C8D}"/>
              </a:ext>
            </a:extLst>
          </p:cNvPr>
          <p:cNvSpPr>
            <a:spLocks noGrp="1" noChangeArrowheads="1"/>
          </p:cNvSpPr>
          <p:nvPr>
            <p:ph type="dt" sz="half" idx="2"/>
          </p:nvPr>
        </p:nvSpPr>
        <p:spPr bwMode="auto">
          <a:xfrm>
            <a:off x="914400" y="64246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1" fontAlgn="auto" hangingPunct="1">
              <a:spcBef>
                <a:spcPts val="0"/>
              </a:spcBef>
              <a:spcAft>
                <a:spcPts val="0"/>
              </a:spcAft>
              <a:defRPr sz="1400">
                <a:latin typeface="Times New Roman" pitchFamily="18" charset="0"/>
                <a:cs typeface="+mn-cs"/>
              </a:defRPr>
            </a:lvl1pPr>
          </a:lstStyle>
          <a:p>
            <a:pPr>
              <a:defRPr/>
            </a:pPr>
            <a:fld id="{D3CF8D1A-BCA5-44E4-BCD4-1BBF40B828A8}" type="datetime1">
              <a:rPr lang="en-US"/>
              <a:pPr>
                <a:defRPr/>
              </a:pPr>
              <a:t>5/16/2023</a:t>
            </a:fld>
            <a:endParaRPr lang="en-US" dirty="0"/>
          </a:p>
        </p:txBody>
      </p:sp>
      <p:sp>
        <p:nvSpPr>
          <p:cNvPr id="1029" name="Rectangle 5">
            <a:extLst>
              <a:ext uri="{FF2B5EF4-FFF2-40B4-BE49-F238E27FC236}">
                <a16:creationId xmlns:a16="http://schemas.microsoft.com/office/drawing/2014/main" id="{9BCA58B2-D577-BA04-C015-40E848A4411B}"/>
              </a:ext>
            </a:extLst>
          </p:cNvPr>
          <p:cNvSpPr>
            <a:spLocks noGrp="1" noChangeArrowheads="1"/>
          </p:cNvSpPr>
          <p:nvPr>
            <p:ph type="ftr" sz="quarter" idx="3"/>
          </p:nvPr>
        </p:nvSpPr>
        <p:spPr bwMode="auto">
          <a:xfrm>
            <a:off x="4197351" y="6429375"/>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fontAlgn="auto" hangingPunct="1">
              <a:spcBef>
                <a:spcPts val="0"/>
              </a:spcBef>
              <a:spcAft>
                <a:spcPts val="0"/>
              </a:spcAft>
              <a:defRPr sz="1400" dirty="0">
                <a:latin typeface="Times New Roman" pitchFamily="18" charset="0"/>
                <a:cs typeface="+mn-cs"/>
              </a:defRPr>
            </a:lvl1pPr>
          </a:lstStyle>
          <a:p>
            <a:pPr>
              <a:defRPr/>
            </a:pPr>
            <a:r>
              <a:rPr lang="en-US"/>
              <a:t>FOR OFFICIAL USE ONLY</a:t>
            </a:r>
          </a:p>
        </p:txBody>
      </p:sp>
      <p:sp>
        <p:nvSpPr>
          <p:cNvPr id="1030" name="Rectangle 6">
            <a:extLst>
              <a:ext uri="{FF2B5EF4-FFF2-40B4-BE49-F238E27FC236}">
                <a16:creationId xmlns:a16="http://schemas.microsoft.com/office/drawing/2014/main" id="{D7194E17-9289-62EF-DA9C-E0A6BA050DEB}"/>
              </a:ext>
            </a:extLst>
          </p:cNvPr>
          <p:cNvSpPr>
            <a:spLocks noGrp="1" noChangeArrowheads="1"/>
          </p:cNvSpPr>
          <p:nvPr>
            <p:ph type="sldNum" sz="quarter" idx="4"/>
          </p:nvPr>
        </p:nvSpPr>
        <p:spPr bwMode="auto">
          <a:xfrm>
            <a:off x="8801100" y="6391275"/>
            <a:ext cx="2540000" cy="5334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atin typeface="Times New Roman" panose="02020603050405020304" pitchFamily="18" charset="0"/>
              </a:defRPr>
            </a:lvl1pPr>
          </a:lstStyle>
          <a:p>
            <a:fld id="{FEAD02B6-B982-4026-8FD3-E40BB62868F8}" type="slidenum">
              <a:rPr lang="en-US" altLang="en-US"/>
              <a:pPr/>
              <a:t>‹#›</a:t>
            </a:fld>
            <a:endParaRPr lang="en-US" altLang="en-US"/>
          </a:p>
        </p:txBody>
      </p:sp>
    </p:spTree>
    <p:extLst>
      <p:ext uri="{BB962C8B-B14F-4D97-AF65-F5344CB8AC3E}">
        <p14:creationId xmlns:p14="http://schemas.microsoft.com/office/powerpoint/2010/main" val="35677309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Lst>
  <p:transition>
    <p:fade/>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Calibri" pitchFamily="34" charset="0"/>
        </a:defRPr>
      </a:lvl2pPr>
      <a:lvl3pPr algn="ctr" rtl="0" eaLnBrk="0" fontAlgn="base" hangingPunct="0">
        <a:spcBef>
          <a:spcPct val="0"/>
        </a:spcBef>
        <a:spcAft>
          <a:spcPct val="0"/>
        </a:spcAft>
        <a:defRPr sz="4400" b="1">
          <a:solidFill>
            <a:schemeClr val="tx2"/>
          </a:solidFill>
          <a:latin typeface="Calibri" pitchFamily="34" charset="0"/>
        </a:defRPr>
      </a:lvl3pPr>
      <a:lvl4pPr algn="ctr" rtl="0" eaLnBrk="0" fontAlgn="base" hangingPunct="0">
        <a:spcBef>
          <a:spcPct val="0"/>
        </a:spcBef>
        <a:spcAft>
          <a:spcPct val="0"/>
        </a:spcAft>
        <a:defRPr sz="4400" b="1">
          <a:solidFill>
            <a:schemeClr val="tx2"/>
          </a:solidFill>
          <a:latin typeface="Calibri" pitchFamily="34" charset="0"/>
        </a:defRPr>
      </a:lvl4pPr>
      <a:lvl5pPr algn="ctr" rtl="0" eaLnBrk="0" fontAlgn="base" hangingPunct="0">
        <a:spcBef>
          <a:spcPct val="0"/>
        </a:spcBef>
        <a:spcAft>
          <a:spcPct val="0"/>
        </a:spcAft>
        <a:defRPr sz="4400" b="1">
          <a:solidFill>
            <a:schemeClr val="tx2"/>
          </a:solidFill>
          <a:latin typeface="Calibri" pitchFamily="34" charset="0"/>
        </a:defRPr>
      </a:lvl5pPr>
      <a:lvl6pPr marL="457200" algn="ctr" rtl="0" eaLnBrk="1" fontAlgn="base" hangingPunct="1">
        <a:spcBef>
          <a:spcPct val="0"/>
        </a:spcBef>
        <a:spcAft>
          <a:spcPct val="0"/>
        </a:spcAft>
        <a:defRPr sz="4400" b="1">
          <a:solidFill>
            <a:schemeClr val="tx2"/>
          </a:solidFill>
          <a:latin typeface="Arial Unicode MS" pitchFamily="34" charset="-128"/>
        </a:defRPr>
      </a:lvl6pPr>
      <a:lvl7pPr marL="914400" algn="ctr" rtl="0" eaLnBrk="1" fontAlgn="base" hangingPunct="1">
        <a:spcBef>
          <a:spcPct val="0"/>
        </a:spcBef>
        <a:spcAft>
          <a:spcPct val="0"/>
        </a:spcAft>
        <a:defRPr sz="4400" b="1">
          <a:solidFill>
            <a:schemeClr val="tx2"/>
          </a:solidFill>
          <a:latin typeface="Arial Unicode MS" pitchFamily="34" charset="-128"/>
        </a:defRPr>
      </a:lvl7pPr>
      <a:lvl8pPr marL="1371600" algn="ctr" rtl="0" eaLnBrk="1" fontAlgn="base" hangingPunct="1">
        <a:spcBef>
          <a:spcPct val="0"/>
        </a:spcBef>
        <a:spcAft>
          <a:spcPct val="0"/>
        </a:spcAft>
        <a:defRPr sz="4400" b="1">
          <a:solidFill>
            <a:schemeClr val="tx2"/>
          </a:solidFill>
          <a:latin typeface="Arial Unicode MS" pitchFamily="34" charset="-128"/>
        </a:defRPr>
      </a:lvl8pPr>
      <a:lvl9pPr marL="1828800" algn="ctr" rtl="0" eaLnBrk="1" fontAlgn="base" hangingPunct="1">
        <a:spcBef>
          <a:spcPct val="0"/>
        </a:spcBef>
        <a:spcAft>
          <a:spcPct val="0"/>
        </a:spcAft>
        <a:defRPr sz="4400" b="1">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gsuprt.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ehavioralhealth@uscg.mi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ehavioralhealth@uscg.mi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5A8556-7D96-00EB-C733-2A6695EA9820}"/>
              </a:ext>
            </a:extLst>
          </p:cNvPr>
          <p:cNvPicPr>
            <a:picLocks noChangeAspect="1"/>
          </p:cNvPicPr>
          <p:nvPr/>
        </p:nvPicPr>
        <p:blipFill rotWithShape="1">
          <a:blip r:embed="rId2">
            <a:alphaModFix amt="16000"/>
          </a:blip>
          <a:srcRect l="1030" t="645" r="335" b="4218"/>
          <a:stretch/>
        </p:blipFill>
        <p:spPr>
          <a:xfrm>
            <a:off x="3102908" y="353003"/>
            <a:ext cx="6159964" cy="6083781"/>
          </a:xfrm>
          <a:prstGeom prst="ellipse">
            <a:avLst/>
          </a:prstGeom>
        </p:spPr>
      </p:pic>
      <p:sp>
        <p:nvSpPr>
          <p:cNvPr id="5122" name="Title 1">
            <a:extLst>
              <a:ext uri="{FF2B5EF4-FFF2-40B4-BE49-F238E27FC236}">
                <a16:creationId xmlns:a16="http://schemas.microsoft.com/office/drawing/2014/main" id="{AD8D0BDA-B4AE-F2F7-A2E3-7A7708039459}"/>
              </a:ext>
            </a:extLst>
          </p:cNvPr>
          <p:cNvSpPr>
            <a:spLocks noGrp="1"/>
          </p:cNvSpPr>
          <p:nvPr>
            <p:ph type="ctrTitle"/>
          </p:nvPr>
        </p:nvSpPr>
        <p:spPr>
          <a:xfrm>
            <a:off x="86890" y="1250578"/>
            <a:ext cx="12192000" cy="1470025"/>
          </a:xfrm>
        </p:spPr>
        <p:txBody>
          <a:bodyPr/>
          <a:lstStyle/>
          <a:p>
            <a:r>
              <a:rPr lang="en-US" altLang="en-US" sz="4000" dirty="0"/>
              <a:t>USCG Behavioral Health: Mental Health MythBusters!</a:t>
            </a:r>
          </a:p>
        </p:txBody>
      </p:sp>
      <p:sp>
        <p:nvSpPr>
          <p:cNvPr id="5123" name="Content Placeholder 2">
            <a:extLst>
              <a:ext uri="{FF2B5EF4-FFF2-40B4-BE49-F238E27FC236}">
                <a16:creationId xmlns:a16="http://schemas.microsoft.com/office/drawing/2014/main" id="{A82DD61F-7A12-179D-8D3A-962A8C90536E}"/>
              </a:ext>
            </a:extLst>
          </p:cNvPr>
          <p:cNvSpPr>
            <a:spLocks noGrp="1"/>
          </p:cNvSpPr>
          <p:nvPr>
            <p:ph type="subTitle" idx="1"/>
          </p:nvPr>
        </p:nvSpPr>
        <p:spPr>
          <a:xfrm>
            <a:off x="130428" y="2720603"/>
            <a:ext cx="12192000" cy="2444276"/>
          </a:xfrm>
        </p:spPr>
        <p:txBody>
          <a:bodyPr/>
          <a:lstStyle/>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rPr>
              <a:t>HSC Jordan Suchon - Senior Behavioral Health Technician, LANT AOR</a:t>
            </a:r>
            <a:endParaRPr lang="en-US" sz="1800" b="1"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rPr>
              <a:t>LT Jamie Williams, BSN, RN –Regional Nurse Case Manager D11/D14</a:t>
            </a:r>
            <a:endParaRPr lang="en-US" sz="1800" b="1"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rPr>
              <a:t>LT Katie Torsella, MPAS, PA-C, CAQ-Psych – D17 Kodiak </a:t>
            </a:r>
            <a:endParaRPr lang="en-US" sz="1800" b="1"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rPr>
              <a:t>LT Curtis Hagerman, LCSW – Regional Behavioral Health Provider D7 Lower Half</a:t>
            </a:r>
            <a:endParaRPr lang="en-US" sz="1800" b="1" dirty="0">
              <a:effectLst/>
              <a:latin typeface="Calibri" panose="020F0502020204030204" pitchFamily="34" charset="0"/>
              <a:ea typeface="Calibri" panose="020F0502020204030204" pitchFamily="34" charset="0"/>
            </a:endParaRPr>
          </a:p>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rPr>
              <a:t>CDR Sherry Gracey, PsyD – Regional Behavioral Health Provider D14</a:t>
            </a:r>
            <a:br>
              <a:rPr lang="en-US" sz="1800" b="1" dirty="0">
                <a:effectLst/>
                <a:latin typeface="Calibri" panose="020F0502020204030204" pitchFamily="34" charset="0"/>
                <a:ea typeface="Times New Roman" panose="02020603050405020304" pitchFamily="18" charset="0"/>
              </a:rPr>
            </a:br>
            <a:br>
              <a:rPr lang="en-US" sz="1800" b="1" dirty="0">
                <a:effectLst/>
                <a:latin typeface="Calibri" panose="020F0502020204030204" pitchFamily="34" charset="0"/>
                <a:ea typeface="Times New Roman" panose="02020603050405020304" pitchFamily="18" charset="0"/>
              </a:rPr>
            </a:br>
            <a:endParaRPr lang="en-US" sz="1800" b="1" dirty="0">
              <a:effectLst/>
              <a:latin typeface="Calibri" panose="020F0502020204030204" pitchFamily="34" charset="0"/>
              <a:ea typeface="Calibri" panose="020F0502020204030204" pitchFamily="34" charset="0"/>
            </a:endParaRPr>
          </a:p>
          <a:p>
            <a:r>
              <a:rPr lang="en-US" altLang="en-US" sz="2400" b="1" dirty="0"/>
              <a:t>Wellness Wednesday -  May 17, 2023</a:t>
            </a:r>
          </a:p>
          <a:p>
            <a:endParaRPr lang="en-US" altLang="en-US" dirty="0"/>
          </a:p>
        </p:txBody>
      </p:sp>
      <p:sp>
        <p:nvSpPr>
          <p:cNvPr id="4" name="Footer Placeholder 3">
            <a:extLst>
              <a:ext uri="{FF2B5EF4-FFF2-40B4-BE49-F238E27FC236}">
                <a16:creationId xmlns:a16="http://schemas.microsoft.com/office/drawing/2014/main" id="{BB33032B-8F53-0682-A3C5-12B8E6560383}"/>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4E13-EB91-0485-081C-5BFDCE11C9A8}"/>
              </a:ext>
            </a:extLst>
          </p:cNvPr>
          <p:cNvSpPr>
            <a:spLocks noGrp="1"/>
          </p:cNvSpPr>
          <p:nvPr>
            <p:ph type="title"/>
          </p:nvPr>
        </p:nvSpPr>
        <p:spPr/>
        <p:txBody>
          <a:bodyPr/>
          <a:lstStyle/>
          <a:p>
            <a:r>
              <a:rPr lang="en-US" dirty="0"/>
              <a:t>What do we currently maintain? </a:t>
            </a:r>
          </a:p>
        </p:txBody>
      </p:sp>
      <p:sp>
        <p:nvSpPr>
          <p:cNvPr id="4" name="Footer Placeholder 3">
            <a:extLst>
              <a:ext uri="{FF2B5EF4-FFF2-40B4-BE49-F238E27FC236}">
                <a16:creationId xmlns:a16="http://schemas.microsoft.com/office/drawing/2014/main" id="{39782928-5466-7D01-B493-05A09183FA35}"/>
              </a:ext>
            </a:extLst>
          </p:cNvPr>
          <p:cNvSpPr>
            <a:spLocks noGrp="1"/>
          </p:cNvSpPr>
          <p:nvPr>
            <p:ph type="ftr" sz="quarter" idx="11"/>
          </p:nvPr>
        </p:nvSpPr>
        <p:spPr/>
        <p:txBody>
          <a:bodyPr/>
          <a:lstStyle/>
          <a:p>
            <a:pPr>
              <a:defRPr/>
            </a:pPr>
            <a:r>
              <a:rPr lang="en-US"/>
              <a:t>FOR OFFICIAL USE ONLY</a:t>
            </a:r>
          </a:p>
        </p:txBody>
      </p:sp>
      <p:pic>
        <p:nvPicPr>
          <p:cNvPr id="10" name="Picture 9">
            <a:extLst>
              <a:ext uri="{FF2B5EF4-FFF2-40B4-BE49-F238E27FC236}">
                <a16:creationId xmlns:a16="http://schemas.microsoft.com/office/drawing/2014/main" id="{B5D845BB-1F53-FACA-E0E6-98EB758EC918}"/>
              </a:ext>
            </a:extLst>
          </p:cNvPr>
          <p:cNvPicPr>
            <a:picLocks noChangeAspect="1"/>
          </p:cNvPicPr>
          <p:nvPr/>
        </p:nvPicPr>
        <p:blipFill>
          <a:blip r:embed="rId2"/>
          <a:stretch>
            <a:fillRect/>
          </a:stretch>
        </p:blipFill>
        <p:spPr>
          <a:xfrm>
            <a:off x="1742988" y="985218"/>
            <a:ext cx="3486637" cy="5210902"/>
          </a:xfrm>
          <a:prstGeom prst="rect">
            <a:avLst/>
          </a:prstGeom>
        </p:spPr>
      </p:pic>
      <p:pic>
        <p:nvPicPr>
          <p:cNvPr id="13" name="Picture 12">
            <a:extLst>
              <a:ext uri="{FF2B5EF4-FFF2-40B4-BE49-F238E27FC236}">
                <a16:creationId xmlns:a16="http://schemas.microsoft.com/office/drawing/2014/main" id="{AD8FAAF5-9065-9EE3-63DC-F7F451E88A14}"/>
              </a:ext>
            </a:extLst>
          </p:cNvPr>
          <p:cNvPicPr>
            <a:picLocks noChangeAspect="1"/>
          </p:cNvPicPr>
          <p:nvPr/>
        </p:nvPicPr>
        <p:blipFill>
          <a:blip r:embed="rId3"/>
          <a:stretch>
            <a:fillRect/>
          </a:stretch>
        </p:blipFill>
        <p:spPr>
          <a:xfrm>
            <a:off x="5960008" y="1223594"/>
            <a:ext cx="4115374" cy="2638793"/>
          </a:xfrm>
          <a:prstGeom prst="rect">
            <a:avLst/>
          </a:prstGeom>
        </p:spPr>
      </p:pic>
      <p:pic>
        <p:nvPicPr>
          <p:cNvPr id="15" name="Picture 14">
            <a:extLst>
              <a:ext uri="{FF2B5EF4-FFF2-40B4-BE49-F238E27FC236}">
                <a16:creationId xmlns:a16="http://schemas.microsoft.com/office/drawing/2014/main" id="{37DAE318-4B86-7209-8F44-3231530CD81C}"/>
              </a:ext>
            </a:extLst>
          </p:cNvPr>
          <p:cNvPicPr>
            <a:picLocks noChangeAspect="1"/>
          </p:cNvPicPr>
          <p:nvPr/>
        </p:nvPicPr>
        <p:blipFill>
          <a:blip r:embed="rId4"/>
          <a:stretch>
            <a:fillRect/>
          </a:stretch>
        </p:blipFill>
        <p:spPr>
          <a:xfrm>
            <a:off x="7612579" y="3243651"/>
            <a:ext cx="3762900" cy="2553056"/>
          </a:xfrm>
          <a:prstGeom prst="rect">
            <a:avLst/>
          </a:prstGeom>
        </p:spPr>
      </p:pic>
      <p:pic>
        <p:nvPicPr>
          <p:cNvPr id="17" name="Picture 16">
            <a:extLst>
              <a:ext uri="{FF2B5EF4-FFF2-40B4-BE49-F238E27FC236}">
                <a16:creationId xmlns:a16="http://schemas.microsoft.com/office/drawing/2014/main" id="{848E92F5-6A63-5C7D-C677-979F1E2D9219}"/>
              </a:ext>
            </a:extLst>
          </p:cNvPr>
          <p:cNvPicPr>
            <a:picLocks noChangeAspect="1"/>
          </p:cNvPicPr>
          <p:nvPr/>
        </p:nvPicPr>
        <p:blipFill>
          <a:blip r:embed="rId5"/>
          <a:stretch>
            <a:fillRect/>
          </a:stretch>
        </p:blipFill>
        <p:spPr>
          <a:xfrm>
            <a:off x="1613817" y="1819350"/>
            <a:ext cx="4309788" cy="3658470"/>
          </a:xfrm>
          <a:prstGeom prst="rect">
            <a:avLst/>
          </a:prstGeom>
        </p:spPr>
      </p:pic>
      <p:pic>
        <p:nvPicPr>
          <p:cNvPr id="19" name="Picture 18">
            <a:extLst>
              <a:ext uri="{FF2B5EF4-FFF2-40B4-BE49-F238E27FC236}">
                <a16:creationId xmlns:a16="http://schemas.microsoft.com/office/drawing/2014/main" id="{485B133E-8B6F-33C3-BDF5-91935B11A65E}"/>
              </a:ext>
            </a:extLst>
          </p:cNvPr>
          <p:cNvPicPr>
            <a:picLocks noChangeAspect="1"/>
          </p:cNvPicPr>
          <p:nvPr/>
        </p:nvPicPr>
        <p:blipFill>
          <a:blip r:embed="rId6"/>
          <a:stretch>
            <a:fillRect/>
          </a:stretch>
        </p:blipFill>
        <p:spPr>
          <a:xfrm>
            <a:off x="5743880" y="1784065"/>
            <a:ext cx="4367905" cy="3547268"/>
          </a:xfrm>
          <a:prstGeom prst="rect">
            <a:avLst/>
          </a:prstGeom>
        </p:spPr>
      </p:pic>
      <p:pic>
        <p:nvPicPr>
          <p:cNvPr id="23" name="Picture 22">
            <a:extLst>
              <a:ext uri="{FF2B5EF4-FFF2-40B4-BE49-F238E27FC236}">
                <a16:creationId xmlns:a16="http://schemas.microsoft.com/office/drawing/2014/main" id="{E16EED17-48DD-3FA7-62DE-F6AE2B138D59}"/>
              </a:ext>
            </a:extLst>
          </p:cNvPr>
          <p:cNvPicPr>
            <a:picLocks noChangeAspect="1"/>
          </p:cNvPicPr>
          <p:nvPr/>
        </p:nvPicPr>
        <p:blipFill rotWithShape="1">
          <a:blip r:embed="rId7"/>
          <a:srcRect l="69813" r="-433" b="8461"/>
          <a:stretch/>
        </p:blipFill>
        <p:spPr>
          <a:xfrm>
            <a:off x="4276403" y="985219"/>
            <a:ext cx="3395213" cy="5281042"/>
          </a:xfrm>
          <a:prstGeom prst="rect">
            <a:avLst/>
          </a:prstGeom>
        </p:spPr>
      </p:pic>
      <p:pic>
        <p:nvPicPr>
          <p:cNvPr id="25" name="Picture 24">
            <a:extLst>
              <a:ext uri="{FF2B5EF4-FFF2-40B4-BE49-F238E27FC236}">
                <a16:creationId xmlns:a16="http://schemas.microsoft.com/office/drawing/2014/main" id="{DCD91634-B392-2B85-97D1-9E5910E5B2FF}"/>
              </a:ext>
            </a:extLst>
          </p:cNvPr>
          <p:cNvPicPr>
            <a:picLocks noChangeAspect="1"/>
          </p:cNvPicPr>
          <p:nvPr/>
        </p:nvPicPr>
        <p:blipFill>
          <a:blip r:embed="rId8"/>
          <a:stretch>
            <a:fillRect/>
          </a:stretch>
        </p:blipFill>
        <p:spPr>
          <a:xfrm>
            <a:off x="2080215" y="1431514"/>
            <a:ext cx="7679278" cy="4365193"/>
          </a:xfrm>
          <a:prstGeom prst="rect">
            <a:avLst/>
          </a:prstGeom>
        </p:spPr>
      </p:pic>
    </p:spTree>
    <p:extLst>
      <p:ext uri="{BB962C8B-B14F-4D97-AF65-F5344CB8AC3E}">
        <p14:creationId xmlns:p14="http://schemas.microsoft.com/office/powerpoint/2010/main" val="11543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4875BDB-5A95-08A4-750E-D9333B2DC7AC}"/>
              </a:ext>
            </a:extLst>
          </p:cNvPr>
          <p:cNvPicPr>
            <a:picLocks noGrp="1" noChangeAspect="1"/>
          </p:cNvPicPr>
          <p:nvPr>
            <p:ph idx="1"/>
          </p:nvPr>
        </p:nvPicPr>
        <p:blipFill>
          <a:blip r:embed="rId2"/>
          <a:stretch>
            <a:fillRect/>
          </a:stretch>
        </p:blipFill>
        <p:spPr>
          <a:xfrm>
            <a:off x="2307540" y="510363"/>
            <a:ext cx="8416042" cy="5362353"/>
          </a:xfrm>
        </p:spPr>
      </p:pic>
      <p:sp>
        <p:nvSpPr>
          <p:cNvPr id="2" name="Footer Placeholder 3">
            <a:extLst>
              <a:ext uri="{FF2B5EF4-FFF2-40B4-BE49-F238E27FC236}">
                <a16:creationId xmlns:a16="http://schemas.microsoft.com/office/drawing/2014/main" id="{184C9D31-10D7-43AF-5059-ADA1650036E9}"/>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80728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Is Normal</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373" y="1072054"/>
            <a:ext cx="7789547" cy="5023945"/>
          </a:xfrm>
        </p:spPr>
      </p:pic>
      <p:sp>
        <p:nvSpPr>
          <p:cNvPr id="3" name="Star: 5 Points 2">
            <a:extLst>
              <a:ext uri="{FF2B5EF4-FFF2-40B4-BE49-F238E27FC236}">
                <a16:creationId xmlns:a16="http://schemas.microsoft.com/office/drawing/2014/main" id="{15D16133-0FFC-BFA4-EDCE-EA5649F14993}"/>
              </a:ext>
            </a:extLst>
          </p:cNvPr>
          <p:cNvSpPr/>
          <p:nvPr/>
        </p:nvSpPr>
        <p:spPr>
          <a:xfrm>
            <a:off x="5049078" y="3836504"/>
            <a:ext cx="805070" cy="675861"/>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3493E98-B435-5095-94F2-6123E55464DC}"/>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112376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FB1E-9D23-8F51-8C1C-8BB6E5F8BC92}"/>
              </a:ext>
            </a:extLst>
          </p:cNvPr>
          <p:cNvSpPr>
            <a:spLocks noGrp="1"/>
          </p:cNvSpPr>
          <p:nvPr>
            <p:ph type="title"/>
          </p:nvPr>
        </p:nvSpPr>
        <p:spPr/>
        <p:txBody>
          <a:bodyPr/>
          <a:lstStyle/>
          <a:p>
            <a:r>
              <a:rPr lang="en-US" dirty="0"/>
              <a:t>Breaking down the barriers</a:t>
            </a:r>
          </a:p>
        </p:txBody>
      </p:sp>
      <p:sp>
        <p:nvSpPr>
          <p:cNvPr id="3" name="Content Placeholder 2">
            <a:extLst>
              <a:ext uri="{FF2B5EF4-FFF2-40B4-BE49-F238E27FC236}">
                <a16:creationId xmlns:a16="http://schemas.microsoft.com/office/drawing/2014/main" id="{4FD54C15-2FF3-1468-2BBB-BF1C03F0EAE7}"/>
              </a:ext>
            </a:extLst>
          </p:cNvPr>
          <p:cNvSpPr>
            <a:spLocks noGrp="1"/>
          </p:cNvSpPr>
          <p:nvPr>
            <p:ph idx="1"/>
          </p:nvPr>
        </p:nvSpPr>
        <p:spPr/>
        <p:txBody>
          <a:bodyPr>
            <a:normAutofit fontScale="85000" lnSpcReduction="20000"/>
          </a:bodyPr>
          <a:lstStyle/>
          <a:p>
            <a:r>
              <a:rPr lang="en-US" dirty="0"/>
              <a:t>Barriers to help seeking:</a:t>
            </a:r>
          </a:p>
          <a:p>
            <a:pPr lvl="1"/>
            <a:r>
              <a:rPr lang="en-US" dirty="0"/>
              <a:t>Need to do more with less </a:t>
            </a:r>
          </a:p>
          <a:p>
            <a:pPr lvl="1"/>
            <a:r>
              <a:rPr lang="en-US" dirty="0"/>
              <a:t>If you say something, your career is over</a:t>
            </a:r>
          </a:p>
          <a:p>
            <a:pPr lvl="1"/>
            <a:r>
              <a:rPr lang="en-US" dirty="0"/>
              <a:t>Do not want to be seen as “Broken” or “Lazy” (names or perceptions we think others will have of us)</a:t>
            </a:r>
          </a:p>
          <a:p>
            <a:pPr lvl="1"/>
            <a:r>
              <a:rPr lang="en-US" dirty="0"/>
              <a:t>If I do not ___, then someone else needs to do more because of me</a:t>
            </a:r>
          </a:p>
          <a:p>
            <a:r>
              <a:rPr lang="en-US" dirty="0"/>
              <a:t>Goals to promote:</a:t>
            </a:r>
          </a:p>
          <a:p>
            <a:pPr lvl="1"/>
            <a:r>
              <a:rPr lang="en-US" dirty="0"/>
              <a:t>Mental wellness helps to optimize performance</a:t>
            </a:r>
          </a:p>
          <a:p>
            <a:pPr lvl="1"/>
            <a:r>
              <a:rPr lang="en-US" dirty="0"/>
              <a:t>I don’t have to wait until I’m injured or ill to get additional training/support</a:t>
            </a:r>
          </a:p>
          <a:p>
            <a:pPr lvl="1"/>
            <a:r>
              <a:rPr lang="en-US" dirty="0"/>
              <a:t>I need to take care of ____ so that I AM able to stay in the fight</a:t>
            </a:r>
          </a:p>
          <a:p>
            <a:pPr lvl="1"/>
            <a:r>
              <a:rPr lang="en-US" dirty="0"/>
              <a:t>Increasing awareness, insight, and skills is OKAY and encouraged</a:t>
            </a:r>
          </a:p>
          <a:p>
            <a:pPr lvl="1"/>
            <a:r>
              <a:rPr lang="en-US" dirty="0"/>
              <a:t>Working together to create a healthier and long lasting force</a:t>
            </a:r>
          </a:p>
          <a:p>
            <a:pPr lvl="1"/>
            <a:endParaRPr lang="en-US" dirty="0"/>
          </a:p>
        </p:txBody>
      </p:sp>
      <p:sp>
        <p:nvSpPr>
          <p:cNvPr id="4" name="Footer Placeholder 3">
            <a:extLst>
              <a:ext uri="{FF2B5EF4-FFF2-40B4-BE49-F238E27FC236}">
                <a16:creationId xmlns:a16="http://schemas.microsoft.com/office/drawing/2014/main" id="{071C861E-4256-8CA5-31C6-A785665DAC7C}"/>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141966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5352-3913-85D6-FE64-9B570C71A69F}"/>
              </a:ext>
            </a:extLst>
          </p:cNvPr>
          <p:cNvSpPr>
            <a:spLocks noGrp="1"/>
          </p:cNvSpPr>
          <p:nvPr>
            <p:ph type="title"/>
          </p:nvPr>
        </p:nvSpPr>
        <p:spPr>
          <a:xfrm>
            <a:off x="914400" y="-223615"/>
            <a:ext cx="10363200" cy="1143000"/>
          </a:xfrm>
        </p:spPr>
        <p:txBody>
          <a:bodyPr/>
          <a:lstStyle/>
          <a:p>
            <a:r>
              <a:rPr lang="en-US" sz="2800" dirty="0"/>
              <a:t>Myth #1: My security clearance will be automatically revoked! </a:t>
            </a:r>
          </a:p>
        </p:txBody>
      </p:sp>
      <p:pic>
        <p:nvPicPr>
          <p:cNvPr id="8" name="Picture 7">
            <a:extLst>
              <a:ext uri="{FF2B5EF4-FFF2-40B4-BE49-F238E27FC236}">
                <a16:creationId xmlns:a16="http://schemas.microsoft.com/office/drawing/2014/main" id="{8FE5553E-0D5B-067A-0192-E85E5F64834C}"/>
              </a:ext>
            </a:extLst>
          </p:cNvPr>
          <p:cNvPicPr>
            <a:picLocks noChangeAspect="1"/>
          </p:cNvPicPr>
          <p:nvPr/>
        </p:nvPicPr>
        <p:blipFill>
          <a:blip r:embed="rId2"/>
          <a:stretch>
            <a:fillRect/>
          </a:stretch>
        </p:blipFill>
        <p:spPr>
          <a:xfrm>
            <a:off x="1032755" y="680654"/>
            <a:ext cx="10126488" cy="5496692"/>
          </a:xfrm>
          <a:prstGeom prst="rect">
            <a:avLst/>
          </a:prstGeom>
        </p:spPr>
      </p:pic>
      <p:pic>
        <p:nvPicPr>
          <p:cNvPr id="11" name="Picture 10">
            <a:extLst>
              <a:ext uri="{FF2B5EF4-FFF2-40B4-BE49-F238E27FC236}">
                <a16:creationId xmlns:a16="http://schemas.microsoft.com/office/drawing/2014/main" id="{1C3E65B0-1E47-606B-27B4-4154E66917D0}"/>
              </a:ext>
            </a:extLst>
          </p:cNvPr>
          <p:cNvPicPr>
            <a:picLocks noChangeAspect="1"/>
          </p:cNvPicPr>
          <p:nvPr/>
        </p:nvPicPr>
        <p:blipFill>
          <a:blip r:embed="rId3"/>
          <a:stretch>
            <a:fillRect/>
          </a:stretch>
        </p:blipFill>
        <p:spPr>
          <a:xfrm>
            <a:off x="93277" y="3604054"/>
            <a:ext cx="12005443" cy="1616116"/>
          </a:xfrm>
          <a:prstGeom prst="rect">
            <a:avLst/>
          </a:prstGeom>
        </p:spPr>
      </p:pic>
      <p:sp>
        <p:nvSpPr>
          <p:cNvPr id="5" name="Footer Placeholder 3">
            <a:extLst>
              <a:ext uri="{FF2B5EF4-FFF2-40B4-BE49-F238E27FC236}">
                <a16:creationId xmlns:a16="http://schemas.microsoft.com/office/drawing/2014/main" id="{CE7CC0E8-9157-2951-9C32-4C8AD2245BEA}"/>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209685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E5F3-8D08-75C1-05DD-8D564AD5134E}"/>
              </a:ext>
            </a:extLst>
          </p:cNvPr>
          <p:cNvSpPr>
            <a:spLocks noGrp="1"/>
          </p:cNvSpPr>
          <p:nvPr>
            <p:ph type="title"/>
          </p:nvPr>
        </p:nvSpPr>
        <p:spPr/>
        <p:txBody>
          <a:bodyPr/>
          <a:lstStyle/>
          <a:p>
            <a:r>
              <a:rPr lang="en-US" dirty="0"/>
              <a:t>Myth #2: Disposition</a:t>
            </a:r>
          </a:p>
        </p:txBody>
      </p:sp>
      <p:sp>
        <p:nvSpPr>
          <p:cNvPr id="3" name="Content Placeholder 2">
            <a:extLst>
              <a:ext uri="{FF2B5EF4-FFF2-40B4-BE49-F238E27FC236}">
                <a16:creationId xmlns:a16="http://schemas.microsoft.com/office/drawing/2014/main" id="{83E36AA6-F1D9-90B1-4353-7E6442DC10F5}"/>
              </a:ext>
            </a:extLst>
          </p:cNvPr>
          <p:cNvSpPr>
            <a:spLocks noGrp="1"/>
          </p:cNvSpPr>
          <p:nvPr>
            <p:ph idx="1"/>
          </p:nvPr>
        </p:nvSpPr>
        <p:spPr/>
        <p:txBody>
          <a:bodyPr/>
          <a:lstStyle/>
          <a:p>
            <a:pPr lvl="1"/>
            <a:r>
              <a:rPr lang="en-US" dirty="0"/>
              <a:t>If I seek mental health services, this is what automatically happens…. </a:t>
            </a:r>
          </a:p>
          <a:p>
            <a:pPr lvl="2"/>
            <a:r>
              <a:rPr lang="en-US" dirty="0"/>
              <a:t>My career is over. </a:t>
            </a:r>
          </a:p>
          <a:p>
            <a:pPr lvl="2"/>
            <a:r>
              <a:rPr lang="en-US" dirty="0"/>
              <a:t>I’m going to get kicked out. </a:t>
            </a:r>
          </a:p>
          <a:p>
            <a:pPr lvl="2"/>
            <a:r>
              <a:rPr lang="en-US" dirty="0"/>
              <a:t>I will not be able to do my job anymore</a:t>
            </a:r>
          </a:p>
          <a:p>
            <a:pPr lvl="2"/>
            <a:r>
              <a:rPr lang="en-US" dirty="0"/>
              <a:t>I’ll be in treatment FOREVER!</a:t>
            </a:r>
          </a:p>
          <a:p>
            <a:pPr lvl="2"/>
            <a:r>
              <a:rPr lang="en-US" dirty="0"/>
              <a:t>I cannot take medications and remain in. </a:t>
            </a:r>
          </a:p>
          <a:p>
            <a:pPr lvl="2"/>
            <a:r>
              <a:rPr lang="en-US" dirty="0"/>
              <a:t>I’ll ask my provider for a medical board</a:t>
            </a:r>
          </a:p>
          <a:p>
            <a:pPr lvl="1"/>
            <a:endParaRPr lang="en-US" dirty="0"/>
          </a:p>
        </p:txBody>
      </p:sp>
      <p:sp>
        <p:nvSpPr>
          <p:cNvPr id="5" name="TextBox 4">
            <a:extLst>
              <a:ext uri="{FF2B5EF4-FFF2-40B4-BE49-F238E27FC236}">
                <a16:creationId xmlns:a16="http://schemas.microsoft.com/office/drawing/2014/main" id="{29F189CE-0FE9-4237-1E35-89FDABD65069}"/>
              </a:ext>
            </a:extLst>
          </p:cNvPr>
          <p:cNvSpPr txBox="1"/>
          <p:nvPr/>
        </p:nvSpPr>
        <p:spPr>
          <a:xfrm>
            <a:off x="682906" y="2044822"/>
            <a:ext cx="10799181" cy="4093428"/>
          </a:xfrm>
          <a:prstGeom prst="rect">
            <a:avLst/>
          </a:prstGeom>
          <a:solidFill>
            <a:srgbClr val="FFFF00"/>
          </a:solidFill>
        </p:spPr>
        <p:txBody>
          <a:bodyPr wrap="square" rtlCol="0">
            <a:spAutoFit/>
          </a:bodyPr>
          <a:lstStyle/>
          <a:p>
            <a:pPr marL="285750" indent="-285750">
              <a:buFontTx/>
              <a:buChar char="-"/>
            </a:pPr>
            <a:r>
              <a:rPr lang="en-US" sz="2000" dirty="0"/>
              <a:t>Seeking behavioral health/mental health treatment can look different based on the individual’s needs.</a:t>
            </a:r>
          </a:p>
          <a:p>
            <a:pPr marL="285750" indent="-285750">
              <a:buFontTx/>
              <a:buChar char="-"/>
            </a:pPr>
            <a:r>
              <a:rPr lang="en-US" sz="2000" dirty="0"/>
              <a:t>Treatment plan is developed with your provider with specific goals to reach, discuss with your provider goals and how you are working together to reach those goals. </a:t>
            </a:r>
          </a:p>
          <a:p>
            <a:pPr marL="285750" indent="-285750">
              <a:buFontTx/>
              <a:buChar char="-"/>
            </a:pPr>
            <a:r>
              <a:rPr lang="en-US" sz="2000" dirty="0"/>
              <a:t>There are medications that are approved to be utilized within the CG, if you are being treated with medications by a provider outside of CG medical, please be sure to notify your CG medical clinic of the medications. There may be some initial limitations when starting a medication as the provider wants to ensure there are no side-effects, but please be open with your medical team so they can best provide care. </a:t>
            </a:r>
          </a:p>
          <a:p>
            <a:pPr marL="285750" indent="-285750">
              <a:buFontTx/>
              <a:buChar char="-"/>
            </a:pPr>
            <a:r>
              <a:rPr lang="en-US" sz="2000" dirty="0"/>
              <a:t>The CG medical provider are the providers that make recommendations such as limitations of duty and medical boards. If you see someone outside of CG medical, and they make duty limitation recommendations to you, it is important that the information goes to CG medical clinic to be informed and confirmed. </a:t>
            </a:r>
          </a:p>
        </p:txBody>
      </p:sp>
      <p:sp>
        <p:nvSpPr>
          <p:cNvPr id="7" name="Footer Placeholder 3">
            <a:extLst>
              <a:ext uri="{FF2B5EF4-FFF2-40B4-BE49-F238E27FC236}">
                <a16:creationId xmlns:a16="http://schemas.microsoft.com/office/drawing/2014/main" id="{B366B95F-DAD5-3438-A3C6-169D5C8C25A7}"/>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3656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84EE540-7AB3-7CF9-9AB2-A857E0E8EDF8}"/>
              </a:ext>
            </a:extLst>
          </p:cNvPr>
          <p:cNvGraphicFramePr>
            <a:graphicFrameLocks noGrp="1"/>
          </p:cNvGraphicFramePr>
          <p:nvPr>
            <p:ph idx="1"/>
            <p:extLst>
              <p:ext uri="{D42A27DB-BD31-4B8C-83A1-F6EECF244321}">
                <p14:modId xmlns:p14="http://schemas.microsoft.com/office/powerpoint/2010/main" val="3965219023"/>
              </p:ext>
            </p:extLst>
          </p:nvPr>
        </p:nvGraphicFramePr>
        <p:xfrm>
          <a:off x="618096" y="71943"/>
          <a:ext cx="10955808" cy="6132304"/>
        </p:xfrm>
        <a:graphic>
          <a:graphicData uri="http://schemas.openxmlformats.org/drawingml/2006/table">
            <a:tbl>
              <a:tblPr firstRow="1" bandRow="1">
                <a:tableStyleId>{5C22544A-7EE6-4342-B048-85BDC9FD1C3A}</a:tableStyleId>
              </a:tblPr>
              <a:tblGrid>
                <a:gridCol w="1381384">
                  <a:extLst>
                    <a:ext uri="{9D8B030D-6E8A-4147-A177-3AD203B41FA5}">
                      <a16:colId xmlns:a16="http://schemas.microsoft.com/office/drawing/2014/main" val="3114154899"/>
                    </a:ext>
                  </a:extLst>
                </a:gridCol>
                <a:gridCol w="2270550">
                  <a:extLst>
                    <a:ext uri="{9D8B030D-6E8A-4147-A177-3AD203B41FA5}">
                      <a16:colId xmlns:a16="http://schemas.microsoft.com/office/drawing/2014/main" val="995686897"/>
                    </a:ext>
                  </a:extLst>
                </a:gridCol>
                <a:gridCol w="2254674">
                  <a:extLst>
                    <a:ext uri="{9D8B030D-6E8A-4147-A177-3AD203B41FA5}">
                      <a16:colId xmlns:a16="http://schemas.microsoft.com/office/drawing/2014/main" val="680516657"/>
                    </a:ext>
                  </a:extLst>
                </a:gridCol>
                <a:gridCol w="1905357">
                  <a:extLst>
                    <a:ext uri="{9D8B030D-6E8A-4147-A177-3AD203B41FA5}">
                      <a16:colId xmlns:a16="http://schemas.microsoft.com/office/drawing/2014/main" val="438619709"/>
                    </a:ext>
                  </a:extLst>
                </a:gridCol>
                <a:gridCol w="1364693">
                  <a:extLst>
                    <a:ext uri="{9D8B030D-6E8A-4147-A177-3AD203B41FA5}">
                      <a16:colId xmlns:a16="http://schemas.microsoft.com/office/drawing/2014/main" val="1897104736"/>
                    </a:ext>
                  </a:extLst>
                </a:gridCol>
                <a:gridCol w="1779150">
                  <a:extLst>
                    <a:ext uri="{9D8B030D-6E8A-4147-A177-3AD203B41FA5}">
                      <a16:colId xmlns:a16="http://schemas.microsoft.com/office/drawing/2014/main" val="596451775"/>
                    </a:ext>
                  </a:extLst>
                </a:gridCol>
              </a:tblGrid>
              <a:tr h="288755">
                <a:tc gridSpan="6">
                  <a:txBody>
                    <a:bodyPr/>
                    <a:lstStyle/>
                    <a:p>
                      <a:pPr algn="ctr"/>
                      <a:r>
                        <a:rPr lang="en-US" sz="1000" dirty="0"/>
                        <a:t>Emergency/crisis</a:t>
                      </a:r>
                      <a:r>
                        <a:rPr lang="en-US" sz="1000" baseline="0" dirty="0"/>
                        <a:t> – 911, ER, crisis hotline ; Not sure what is needed? Contact Work-life or medical to help figure it the best first step.  </a:t>
                      </a:r>
                      <a:endParaRPr lang="en-US" sz="1000" dirty="0"/>
                    </a:p>
                  </a:txBody>
                  <a:tcPr marT="45715" marB="45715"/>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2515326393"/>
                  </a:ext>
                </a:extLst>
              </a:tr>
              <a:tr h="288755">
                <a:tc>
                  <a:txBody>
                    <a:bodyPr/>
                    <a:lstStyle/>
                    <a:p>
                      <a:r>
                        <a:rPr lang="en-US" sz="1000" dirty="0"/>
                        <a:t>Resource</a:t>
                      </a:r>
                    </a:p>
                  </a:txBody>
                  <a:tcPr marT="45715" marB="45715"/>
                </a:tc>
                <a:tc>
                  <a:txBody>
                    <a:bodyPr/>
                    <a:lstStyle/>
                    <a:p>
                      <a:r>
                        <a:rPr lang="en-US" sz="1000" dirty="0"/>
                        <a:t>Services</a:t>
                      </a:r>
                    </a:p>
                  </a:txBody>
                  <a:tcPr marT="45715" marB="45715"/>
                </a:tc>
                <a:tc>
                  <a:txBody>
                    <a:bodyPr/>
                    <a:lstStyle/>
                    <a:p>
                      <a:r>
                        <a:rPr lang="en-US" sz="1000" dirty="0"/>
                        <a:t>How to activate</a:t>
                      </a:r>
                    </a:p>
                  </a:txBody>
                  <a:tcPr marT="45715" marB="45715"/>
                </a:tc>
                <a:tc>
                  <a:txBody>
                    <a:bodyPr/>
                    <a:lstStyle/>
                    <a:p>
                      <a:r>
                        <a:rPr lang="en-US" sz="1000" dirty="0"/>
                        <a:t>Confidentiality?</a:t>
                      </a:r>
                    </a:p>
                  </a:txBody>
                  <a:tcPr marT="45715" marB="45715"/>
                </a:tc>
                <a:tc>
                  <a:txBody>
                    <a:bodyPr/>
                    <a:lstStyle/>
                    <a:p>
                      <a:r>
                        <a:rPr lang="en-US" sz="1000" dirty="0"/>
                        <a:t>Medical Record?</a:t>
                      </a:r>
                    </a:p>
                  </a:txBody>
                  <a:tcPr marT="45715" marB="45715"/>
                </a:tc>
                <a:tc>
                  <a:txBody>
                    <a:bodyPr/>
                    <a:lstStyle/>
                    <a:p>
                      <a:r>
                        <a:rPr lang="en-US" sz="1000" dirty="0"/>
                        <a:t>Additional</a:t>
                      </a:r>
                      <a:r>
                        <a:rPr lang="en-US" sz="1000" baseline="0" dirty="0"/>
                        <a:t> Info:</a:t>
                      </a:r>
                      <a:endParaRPr lang="en-US" sz="1000" dirty="0"/>
                    </a:p>
                  </a:txBody>
                  <a:tcPr marT="45715" marB="45715"/>
                </a:tc>
                <a:extLst>
                  <a:ext uri="{0D108BD9-81ED-4DB2-BD59-A6C34878D82A}">
                    <a16:rowId xmlns:a16="http://schemas.microsoft.com/office/drawing/2014/main" val="800434093"/>
                  </a:ext>
                </a:extLst>
              </a:tr>
              <a:tr h="764178">
                <a:tc>
                  <a:txBody>
                    <a:bodyPr/>
                    <a:lstStyle/>
                    <a:p>
                      <a:r>
                        <a:rPr lang="en-US" sz="1000" dirty="0"/>
                        <a:t>CGSUPRT</a:t>
                      </a:r>
                    </a:p>
                  </a:txBody>
                  <a:tcPr marT="45715" marB="45715"/>
                </a:tc>
                <a:tc>
                  <a:txBody>
                    <a:bodyPr/>
                    <a:lstStyle/>
                    <a:p>
                      <a:pPr marL="285750" indent="-285750">
                        <a:buFont typeface="Arial" panose="020B0604020202020204" pitchFamily="34" charset="0"/>
                        <a:buChar char="•"/>
                      </a:pPr>
                      <a:r>
                        <a:rPr lang="en-US" sz="1000" dirty="0"/>
                        <a:t>Non-medical counseling</a:t>
                      </a:r>
                    </a:p>
                    <a:p>
                      <a:pPr marL="285750" indent="-285750">
                        <a:buFont typeface="Arial" panose="020B0604020202020204" pitchFamily="34" charset="0"/>
                        <a:buChar char="•"/>
                      </a:pPr>
                      <a:r>
                        <a:rPr lang="en-US" sz="1000" dirty="0"/>
                        <a:t>Training </a:t>
                      </a:r>
                    </a:p>
                    <a:p>
                      <a:pPr marL="285750" indent="-285750">
                        <a:buFont typeface="Arial" panose="020B0604020202020204" pitchFamily="34" charset="0"/>
                        <a:buChar char="•"/>
                      </a:pPr>
                      <a:r>
                        <a:rPr lang="en-US" sz="1000" dirty="0"/>
                        <a:t>Beyond</a:t>
                      </a:r>
                      <a:r>
                        <a:rPr lang="en-US" sz="1000" baseline="0" dirty="0"/>
                        <a:t> BH</a:t>
                      </a:r>
                      <a:endParaRPr lang="en-US" sz="1000" dirty="0"/>
                    </a:p>
                  </a:txBody>
                  <a:tcPr marT="45715" marB="45715"/>
                </a:tc>
                <a:tc>
                  <a:txBody>
                    <a:bodyPr/>
                    <a:lstStyle/>
                    <a:p>
                      <a:pPr marL="285750" indent="-285750">
                        <a:buFont typeface="Arial" panose="020B0604020202020204" pitchFamily="34" charset="0"/>
                        <a:buChar char="•"/>
                      </a:pPr>
                      <a:r>
                        <a:rPr lang="en-US" sz="1000" dirty="0"/>
                        <a:t>855-CG-SUPRT (247-8778)</a:t>
                      </a:r>
                    </a:p>
                    <a:p>
                      <a:pPr marL="285750" indent="-285750">
                        <a:buFont typeface="Arial" panose="020B0604020202020204" pitchFamily="34" charset="0"/>
                        <a:buChar char="•"/>
                      </a:pPr>
                      <a:r>
                        <a:rPr lang="en-US" sz="1000" dirty="0">
                          <a:solidFill>
                            <a:schemeClr val="accent2"/>
                          </a:solidFill>
                          <a:hlinkClick r:id="rId3">
                            <a:extLst>
                              <a:ext uri="{A12FA001-AC4F-418D-AE19-62706E023703}">
                                <ahyp:hlinkClr xmlns:ahyp="http://schemas.microsoft.com/office/drawing/2018/hyperlinkcolor" val="tx"/>
                              </a:ext>
                            </a:extLst>
                          </a:hlinkClick>
                        </a:rPr>
                        <a:t>www.CGSUPRT.com</a:t>
                      </a:r>
                      <a:endParaRPr lang="en-US" sz="1000" dirty="0">
                        <a:solidFill>
                          <a:schemeClr val="accent2"/>
                        </a:solidFill>
                      </a:endParaRPr>
                    </a:p>
                  </a:txBody>
                  <a:tcPr marT="45715" marB="45715"/>
                </a:tc>
                <a:tc>
                  <a:txBody>
                    <a:bodyPr/>
                    <a:lstStyle/>
                    <a:p>
                      <a:r>
                        <a:rPr lang="en-US" sz="1000" dirty="0"/>
                        <a:t>Mandated</a:t>
                      </a:r>
                      <a:r>
                        <a:rPr lang="en-US" sz="1000" baseline="0" dirty="0"/>
                        <a:t> Reporter</a:t>
                      </a:r>
                      <a:endParaRPr lang="en-US" sz="1000" dirty="0"/>
                    </a:p>
                  </a:txBody>
                  <a:tcPr marT="45715" marB="45715"/>
                </a:tc>
                <a:tc>
                  <a:txBody>
                    <a:bodyPr/>
                    <a:lstStyle/>
                    <a:p>
                      <a:r>
                        <a:rPr lang="en-US" sz="1000" dirty="0"/>
                        <a:t>No</a:t>
                      </a:r>
                    </a:p>
                  </a:txBody>
                  <a:tcPr marT="45715" marB="45715"/>
                </a:tc>
                <a:tc>
                  <a:txBody>
                    <a:bodyPr/>
                    <a:lstStyle/>
                    <a:p>
                      <a:r>
                        <a:rPr lang="en-US" sz="1000" dirty="0"/>
                        <a:t>12</a:t>
                      </a:r>
                      <a:r>
                        <a:rPr lang="en-US" sz="1000" baseline="0" dirty="0"/>
                        <a:t> sessions</a:t>
                      </a:r>
                      <a:endParaRPr lang="en-US" sz="1000" dirty="0"/>
                    </a:p>
                  </a:txBody>
                  <a:tcPr marT="45715" marB="45715"/>
                </a:tc>
                <a:extLst>
                  <a:ext uri="{0D108BD9-81ED-4DB2-BD59-A6C34878D82A}">
                    <a16:rowId xmlns:a16="http://schemas.microsoft.com/office/drawing/2014/main" val="1843172867"/>
                  </a:ext>
                </a:extLst>
              </a:tr>
              <a:tr h="879305">
                <a:tc>
                  <a:txBody>
                    <a:bodyPr/>
                    <a:lstStyle/>
                    <a:p>
                      <a:r>
                        <a:rPr lang="en-US" sz="1000" dirty="0"/>
                        <a:t>Work-Life</a:t>
                      </a:r>
                    </a:p>
                  </a:txBody>
                  <a:tcPr marT="45715" marB="45715"/>
                </a:tc>
                <a:tc>
                  <a:txBody>
                    <a:bodyPr/>
                    <a:lstStyle/>
                    <a:p>
                      <a:pPr marL="171450" indent="-171450">
                        <a:buFont typeface="Arial" panose="020B0604020202020204" pitchFamily="34" charset="0"/>
                        <a:buChar char="•"/>
                      </a:pPr>
                      <a:r>
                        <a:rPr lang="en-US" sz="1000" dirty="0"/>
                        <a:t>Training</a:t>
                      </a:r>
                    </a:p>
                    <a:p>
                      <a:pPr marL="171450" indent="-171450">
                        <a:buFont typeface="Arial" panose="020B0604020202020204" pitchFamily="34" charset="0"/>
                        <a:buChar char="•"/>
                      </a:pPr>
                      <a:r>
                        <a:rPr lang="en-US" sz="1000" dirty="0"/>
                        <a:t>Work-life</a:t>
                      </a:r>
                      <a:r>
                        <a:rPr lang="en-US" sz="1000" baseline="0" dirty="0"/>
                        <a:t> stress</a:t>
                      </a:r>
                    </a:p>
                    <a:p>
                      <a:pPr marL="171450" indent="-171450">
                        <a:buFont typeface="Arial" panose="020B0604020202020204" pitchFamily="34" charset="0"/>
                        <a:buChar char="•"/>
                      </a:pPr>
                      <a:r>
                        <a:rPr lang="en-US" sz="1000" dirty="0"/>
                        <a:t>Skill</a:t>
                      </a:r>
                      <a:r>
                        <a:rPr lang="en-US" sz="1000" baseline="0" dirty="0"/>
                        <a:t> building</a:t>
                      </a:r>
                    </a:p>
                    <a:p>
                      <a:pPr marL="171450" indent="-171450">
                        <a:buFont typeface="Arial" panose="020B0604020202020204" pitchFamily="34" charset="0"/>
                        <a:buChar char="•"/>
                      </a:pPr>
                      <a:r>
                        <a:rPr lang="en-US" sz="1000" baseline="0" dirty="0"/>
                        <a:t>CISM, suicide prevention</a:t>
                      </a:r>
                    </a:p>
                    <a:p>
                      <a:pPr marL="171450" indent="-171450">
                        <a:buFont typeface="Arial" panose="020B0604020202020204" pitchFamily="34" charset="0"/>
                        <a:buChar char="•"/>
                      </a:pPr>
                      <a:r>
                        <a:rPr lang="en-US" sz="1000" baseline="0" dirty="0"/>
                        <a:t>Finances </a:t>
                      </a:r>
                      <a:endParaRPr lang="en-US" sz="1000" dirty="0"/>
                    </a:p>
                  </a:txBody>
                  <a:tcPr marT="45715" marB="45715"/>
                </a:tc>
                <a:tc>
                  <a:txBody>
                    <a:bodyPr/>
                    <a:lstStyle/>
                    <a:p>
                      <a:pPr marL="171450" indent="-171450">
                        <a:buFont typeface="Arial" panose="020B0604020202020204" pitchFamily="34" charset="0"/>
                        <a:buChar char="•"/>
                      </a:pPr>
                      <a:endParaRPr lang="en-US" sz="1000" dirty="0"/>
                    </a:p>
                  </a:txBody>
                  <a:tcPr marT="45715" marB="45715"/>
                </a:tc>
                <a:tc>
                  <a:txBody>
                    <a:bodyPr/>
                    <a:lstStyle/>
                    <a:p>
                      <a:r>
                        <a:rPr lang="en-US" sz="1000" dirty="0"/>
                        <a:t>Mandated</a:t>
                      </a:r>
                      <a:r>
                        <a:rPr lang="en-US" sz="1000" baseline="0" dirty="0"/>
                        <a:t> Reporter</a:t>
                      </a:r>
                      <a:endParaRPr lang="en-US" sz="1000" dirty="0"/>
                    </a:p>
                  </a:txBody>
                  <a:tcPr marT="45715" marB="45715"/>
                </a:tc>
                <a:tc>
                  <a:txBody>
                    <a:bodyPr/>
                    <a:lstStyle/>
                    <a:p>
                      <a:r>
                        <a:rPr lang="en-US" sz="1000" dirty="0"/>
                        <a:t>No</a:t>
                      </a:r>
                    </a:p>
                  </a:txBody>
                  <a:tcPr marT="45715" marB="45715"/>
                </a:tc>
                <a:tc>
                  <a:txBody>
                    <a:bodyPr/>
                    <a:lstStyle/>
                    <a:p>
                      <a:r>
                        <a:rPr lang="en-US" sz="1000" dirty="0"/>
                        <a:t>Assist</a:t>
                      </a:r>
                      <a:r>
                        <a:rPr lang="en-US" sz="1000" baseline="0" dirty="0"/>
                        <a:t> with other work-life resources</a:t>
                      </a:r>
                      <a:endParaRPr lang="en-US" sz="1000" dirty="0"/>
                    </a:p>
                  </a:txBody>
                  <a:tcPr marT="45715" marB="45715"/>
                </a:tc>
                <a:extLst>
                  <a:ext uri="{0D108BD9-81ED-4DB2-BD59-A6C34878D82A}">
                    <a16:rowId xmlns:a16="http://schemas.microsoft.com/office/drawing/2014/main" val="2657921138"/>
                  </a:ext>
                </a:extLst>
              </a:tr>
              <a:tr h="656261">
                <a:tc>
                  <a:txBody>
                    <a:bodyPr/>
                    <a:lstStyle/>
                    <a:p>
                      <a:r>
                        <a:rPr lang="en-US" sz="1000" dirty="0"/>
                        <a:t>Chaplain</a:t>
                      </a:r>
                    </a:p>
                  </a:txBody>
                  <a:tcPr marT="45715" marB="45715"/>
                </a:tc>
                <a:tc>
                  <a:txBody>
                    <a:bodyPr/>
                    <a:lstStyle/>
                    <a:p>
                      <a:pPr marL="171450" indent="-171450">
                        <a:buFont typeface="Arial" panose="020B0604020202020204" pitchFamily="34" charset="0"/>
                        <a:buChar char="•"/>
                      </a:pPr>
                      <a:r>
                        <a:rPr lang="en-US" sz="1000" dirty="0"/>
                        <a:t>Care and support regardless of religious beliefs</a:t>
                      </a:r>
                    </a:p>
                  </a:txBody>
                  <a:tcPr marT="45715" marB="45715"/>
                </a:tc>
                <a:tc>
                  <a:txBody>
                    <a:bodyPr/>
                    <a:lstStyle/>
                    <a:p>
                      <a:pPr marL="171450" indent="-171450">
                        <a:buFont typeface="Arial" panose="020B0604020202020204" pitchFamily="34" charset="0"/>
                        <a:buChar char="•"/>
                      </a:pPr>
                      <a:endParaRPr lang="en-US" sz="1000" b="0" dirty="0"/>
                    </a:p>
                  </a:txBody>
                  <a:tcPr marT="45715" marB="45715"/>
                </a:tc>
                <a:tc>
                  <a:txBody>
                    <a:bodyPr/>
                    <a:lstStyle/>
                    <a:p>
                      <a:r>
                        <a:rPr lang="en-US" sz="1000" dirty="0"/>
                        <a:t>Ultimate confidentiality –</a:t>
                      </a:r>
                      <a:r>
                        <a:rPr lang="en-US" sz="1000" baseline="0" dirty="0"/>
                        <a:t> YOU hold the key</a:t>
                      </a:r>
                      <a:endParaRPr lang="en-US" sz="1000" dirty="0"/>
                    </a:p>
                  </a:txBody>
                  <a:tcPr marT="45715" marB="45715"/>
                </a:tc>
                <a:tc>
                  <a:txBody>
                    <a:bodyPr/>
                    <a:lstStyle/>
                    <a:p>
                      <a:r>
                        <a:rPr lang="en-US" sz="1000" dirty="0"/>
                        <a:t>No</a:t>
                      </a:r>
                    </a:p>
                  </a:txBody>
                  <a:tcPr marT="45715" marB="45715"/>
                </a:tc>
                <a:tc>
                  <a:txBody>
                    <a:bodyPr/>
                    <a:lstStyle/>
                    <a:p>
                      <a:endParaRPr lang="en-US" sz="1000" dirty="0"/>
                    </a:p>
                  </a:txBody>
                  <a:tcPr marT="45715" marB="45715"/>
                </a:tc>
                <a:extLst>
                  <a:ext uri="{0D108BD9-81ED-4DB2-BD59-A6C34878D82A}">
                    <a16:rowId xmlns:a16="http://schemas.microsoft.com/office/drawing/2014/main" val="2709264597"/>
                  </a:ext>
                </a:extLst>
              </a:tr>
              <a:tr h="840012">
                <a:tc>
                  <a:txBody>
                    <a:bodyPr/>
                    <a:lstStyle/>
                    <a:p>
                      <a:r>
                        <a:rPr lang="en-US" sz="1000" dirty="0"/>
                        <a:t>Tricare Network</a:t>
                      </a:r>
                    </a:p>
                  </a:txBody>
                  <a:tcPr marT="45715" marB="45715"/>
                </a:tc>
                <a:tc>
                  <a:txBody>
                    <a:bodyPr/>
                    <a:lstStyle/>
                    <a:p>
                      <a:pPr marL="171450" indent="-171450">
                        <a:buFont typeface="Arial" panose="020B0604020202020204" pitchFamily="34" charset="0"/>
                        <a:buChar char="•"/>
                      </a:pPr>
                      <a:r>
                        <a:rPr lang="en-US" sz="1000" dirty="0"/>
                        <a:t>Individual,</a:t>
                      </a:r>
                      <a:r>
                        <a:rPr lang="en-US" sz="1000" baseline="0" dirty="0"/>
                        <a:t> marital, family</a:t>
                      </a:r>
                    </a:p>
                    <a:p>
                      <a:pPr marL="171450" indent="-171450">
                        <a:buFont typeface="Arial" panose="020B0604020202020204" pitchFamily="34" charset="0"/>
                        <a:buChar char="•"/>
                      </a:pPr>
                      <a:r>
                        <a:rPr lang="en-US" sz="1000" baseline="0" dirty="0"/>
                        <a:t>Different levels of care depending on need.</a:t>
                      </a:r>
                      <a:endParaRPr lang="en-US" sz="1000" dirty="0"/>
                    </a:p>
                  </a:txBody>
                  <a:tcPr marT="45715" marB="45715"/>
                </a:tc>
                <a:tc>
                  <a:txBody>
                    <a:bodyPr/>
                    <a:lstStyle/>
                    <a:p>
                      <a:pPr marL="171450" indent="-171450">
                        <a:buFont typeface="Arial" panose="020B0604020202020204" pitchFamily="34" charset="0"/>
                        <a:buChar char="•"/>
                      </a:pPr>
                      <a:r>
                        <a:rPr lang="en-US" sz="1000" b="0" dirty="0"/>
                        <a:t>If</a:t>
                      </a:r>
                      <a:r>
                        <a:rPr lang="en-US" sz="1000" b="0" baseline="0" dirty="0"/>
                        <a:t> Active Duty, a referral is REQUIRED</a:t>
                      </a:r>
                    </a:p>
                    <a:p>
                      <a:pPr marL="171450" indent="-171450">
                        <a:buFont typeface="Arial" panose="020B0604020202020204" pitchFamily="34" charset="0"/>
                        <a:buChar char="•"/>
                      </a:pPr>
                      <a:r>
                        <a:rPr lang="en-US" sz="1000" b="0" baseline="0" dirty="0"/>
                        <a:t>Contact your medical clinic for assistance</a:t>
                      </a:r>
                      <a:endParaRPr lang="en-US" sz="1000" b="0" dirty="0"/>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Mandated</a:t>
                      </a:r>
                      <a:r>
                        <a:rPr lang="en-US" sz="1000" baseline="0" dirty="0"/>
                        <a:t> Reporter</a:t>
                      </a:r>
                      <a:endParaRPr lang="en-US" sz="1000" dirty="0"/>
                    </a:p>
                    <a:p>
                      <a:endParaRPr lang="en-US" sz="1000" dirty="0"/>
                    </a:p>
                  </a:txBody>
                  <a:tcPr marT="45715" marB="45715"/>
                </a:tc>
                <a:tc>
                  <a:txBody>
                    <a:bodyPr/>
                    <a:lstStyle/>
                    <a:p>
                      <a:r>
                        <a:rPr lang="en-US" sz="1000" dirty="0"/>
                        <a:t>Quarterly</a:t>
                      </a:r>
                      <a:r>
                        <a:rPr lang="en-US" sz="1000" baseline="0" dirty="0"/>
                        <a:t> progress reports are sent in to include in record</a:t>
                      </a:r>
                      <a:endParaRPr lang="en-US" sz="1000" dirty="0"/>
                    </a:p>
                  </a:txBody>
                  <a:tcPr marT="45715" marB="45715"/>
                </a:tc>
                <a:tc>
                  <a:txBody>
                    <a:bodyPr/>
                    <a:lstStyle/>
                    <a:p>
                      <a:r>
                        <a:rPr lang="en-US" sz="1000" dirty="0"/>
                        <a:t>In-person</a:t>
                      </a:r>
                      <a:r>
                        <a:rPr lang="en-US" sz="1000" baseline="0" dirty="0"/>
                        <a:t> or virtual, # of sessions depend on clinical need</a:t>
                      </a:r>
                      <a:endParaRPr lang="en-US" sz="1000" dirty="0"/>
                    </a:p>
                  </a:txBody>
                  <a:tcPr marT="45715" marB="45715"/>
                </a:tc>
                <a:extLst>
                  <a:ext uri="{0D108BD9-81ED-4DB2-BD59-A6C34878D82A}">
                    <a16:rowId xmlns:a16="http://schemas.microsoft.com/office/drawing/2014/main" val="3347757957"/>
                  </a:ext>
                </a:extLst>
              </a:tr>
              <a:tr h="1207519">
                <a:tc>
                  <a:txBody>
                    <a:bodyPr/>
                    <a:lstStyle/>
                    <a:p>
                      <a:r>
                        <a:rPr lang="en-US" sz="1000" dirty="0"/>
                        <a:t>Military provider (e.g.,</a:t>
                      </a:r>
                      <a:r>
                        <a:rPr lang="en-US" sz="1000" baseline="0" dirty="0"/>
                        <a:t> Army/Navy/Air Force)</a:t>
                      </a:r>
                      <a:endParaRPr lang="en-US" sz="1000" dirty="0"/>
                    </a:p>
                  </a:txBody>
                  <a:tcPr marT="45715" marB="45715"/>
                </a:tc>
                <a:tc>
                  <a:txBody>
                    <a:bodyPr/>
                    <a:lstStyle/>
                    <a:p>
                      <a:pPr marL="171450" indent="-171450">
                        <a:buFont typeface="Arial" panose="020B0604020202020204" pitchFamily="34" charset="0"/>
                        <a:buChar char="•"/>
                      </a:pPr>
                      <a:r>
                        <a:rPr lang="en-US" sz="1000" dirty="0"/>
                        <a:t>Individual,</a:t>
                      </a:r>
                      <a:r>
                        <a:rPr lang="en-US" sz="1000" baseline="0" dirty="0"/>
                        <a:t> marital, family</a:t>
                      </a:r>
                    </a:p>
                    <a:p>
                      <a:pPr marL="171450" indent="-171450">
                        <a:buFont typeface="Arial" panose="020B0604020202020204" pitchFamily="34" charset="0"/>
                        <a:buChar char="•"/>
                      </a:pPr>
                      <a:r>
                        <a:rPr lang="en-US" sz="1000" baseline="0" dirty="0"/>
                        <a:t>Different levels of care depending on need.</a:t>
                      </a:r>
                      <a:endParaRPr lang="en-US" sz="1000" dirty="0"/>
                    </a:p>
                    <a:p>
                      <a:pPr marL="171450" indent="-171450">
                        <a:buFont typeface="Arial" panose="020B0604020202020204" pitchFamily="34" charset="0"/>
                        <a:buChar char="•"/>
                      </a:pPr>
                      <a:endParaRPr lang="en-US" sz="1000" dirty="0"/>
                    </a:p>
                  </a:txBody>
                  <a:tcPr marT="45715" marB="45715"/>
                </a:tc>
                <a:tc>
                  <a:txBody>
                    <a:bodyPr/>
                    <a:lstStyle/>
                    <a:p>
                      <a:pPr marL="171450" indent="-171450">
                        <a:buFont typeface="Arial" panose="020B0604020202020204" pitchFamily="34" charset="0"/>
                        <a:buChar char="•"/>
                      </a:pPr>
                      <a:r>
                        <a:rPr lang="en-US" sz="1000" b="0" dirty="0"/>
                        <a:t>If</a:t>
                      </a:r>
                      <a:r>
                        <a:rPr lang="en-US" sz="1000" b="0" baseline="0" dirty="0"/>
                        <a:t> Active Duty, a referral is REQUIRED</a:t>
                      </a:r>
                    </a:p>
                    <a:p>
                      <a:pPr marL="171450" indent="-171450">
                        <a:buFont typeface="Arial" panose="020B0604020202020204" pitchFamily="34" charset="0"/>
                        <a:buChar char="•"/>
                      </a:pPr>
                      <a:r>
                        <a:rPr lang="en-US" sz="1000" b="0" baseline="0" dirty="0"/>
                        <a:t>Contact your medical clinic for assistance</a:t>
                      </a:r>
                      <a:endParaRPr lang="en-US" sz="1000" b="0" dirty="0"/>
                    </a:p>
                    <a:p>
                      <a:pPr marL="171450" indent="-171450">
                        <a:buFont typeface="Arial" panose="020B0604020202020204" pitchFamily="34" charset="0"/>
                        <a:buChar char="•"/>
                      </a:pPr>
                      <a:endParaRPr lang="en-US" sz="1000" b="0" dirty="0"/>
                    </a:p>
                  </a:txBody>
                  <a:tcPr marT="45715" marB="45715"/>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Mandated</a:t>
                      </a:r>
                      <a:r>
                        <a:rPr lang="en-US" sz="1000" baseline="0" dirty="0"/>
                        <a:t> Reporter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t>Additional limitations include duty and service related fitness and mission related impact.</a:t>
                      </a:r>
                      <a:endParaRPr lang="en-US" sz="1000" dirty="0"/>
                    </a:p>
                  </a:txBody>
                  <a:tcPr marT="45715" marB="45715"/>
                </a:tc>
                <a:tc>
                  <a:txBody>
                    <a:bodyPr/>
                    <a:lstStyle/>
                    <a:p>
                      <a:r>
                        <a:rPr lang="en-US" sz="1000" dirty="0"/>
                        <a:t>Yes</a:t>
                      </a:r>
                    </a:p>
                  </a:txBody>
                  <a:tcPr marT="45715" marB="45715"/>
                </a:tc>
                <a:tc>
                  <a:txBody>
                    <a:bodyPr/>
                    <a:lstStyle/>
                    <a:p>
                      <a:r>
                        <a:rPr lang="en-US" sz="1000" dirty="0"/>
                        <a:t>Only during</a:t>
                      </a:r>
                      <a:r>
                        <a:rPr lang="en-US" sz="1000" baseline="0" dirty="0"/>
                        <a:t> regular MTF duty hours</a:t>
                      </a:r>
                      <a:endParaRPr lang="en-US" sz="1000" dirty="0"/>
                    </a:p>
                  </a:txBody>
                  <a:tcPr marT="45715" marB="45715"/>
                </a:tc>
                <a:extLst>
                  <a:ext uri="{0D108BD9-81ED-4DB2-BD59-A6C34878D82A}">
                    <a16:rowId xmlns:a16="http://schemas.microsoft.com/office/drawing/2014/main" val="4112343087"/>
                  </a:ext>
                </a:extLst>
              </a:tr>
              <a:tr h="1207519">
                <a:tc>
                  <a:txBody>
                    <a:bodyPr/>
                    <a:lstStyle/>
                    <a:p>
                      <a:r>
                        <a:rPr lang="en-US" sz="1000" dirty="0"/>
                        <a:t>CG Regional BHO</a:t>
                      </a:r>
                    </a:p>
                  </a:txBody>
                  <a:tcPr marT="45715" marB="45715"/>
                </a:tc>
                <a:tc>
                  <a:txBody>
                    <a:bodyPr/>
                    <a:lstStyle/>
                    <a:p>
                      <a:pPr marL="171450" indent="-171450">
                        <a:buFont typeface="Arial" panose="020B0604020202020204" pitchFamily="34" charset="0"/>
                        <a:buChar char="•"/>
                      </a:pPr>
                      <a:r>
                        <a:rPr lang="en-US" sz="1000" dirty="0"/>
                        <a:t>Consultation</a:t>
                      </a:r>
                      <a:endParaRPr lang="en-US" sz="1000" baseline="0" dirty="0"/>
                    </a:p>
                    <a:p>
                      <a:pPr marL="171450" indent="-171450">
                        <a:buFont typeface="Arial" panose="020B0604020202020204" pitchFamily="34" charset="0"/>
                        <a:buChar char="•"/>
                      </a:pPr>
                      <a:r>
                        <a:rPr lang="en-US" sz="1000" baseline="0" dirty="0"/>
                        <a:t>Training</a:t>
                      </a:r>
                    </a:p>
                    <a:p>
                      <a:pPr marL="171450" indent="-171450">
                        <a:buFont typeface="Arial" panose="020B0604020202020204" pitchFamily="34" charset="0"/>
                        <a:buChar char="•"/>
                      </a:pPr>
                      <a:r>
                        <a:rPr lang="en-US" sz="1000" baseline="0" dirty="0"/>
                        <a:t>Evaluation</a:t>
                      </a:r>
                    </a:p>
                    <a:p>
                      <a:pPr marL="171450" indent="-171450">
                        <a:buFont typeface="Arial" panose="020B0604020202020204" pitchFamily="34" charset="0"/>
                        <a:buChar char="•"/>
                      </a:pPr>
                      <a:r>
                        <a:rPr lang="en-US" sz="1000" baseline="0" dirty="0"/>
                        <a:t>Treatment</a:t>
                      </a:r>
                    </a:p>
                  </a:txBody>
                  <a:tcPr marT="45715" marB="45715"/>
                </a:tc>
                <a:tc>
                  <a:txBody>
                    <a:bodyPr/>
                    <a:lstStyle/>
                    <a:p>
                      <a:pPr marL="171450" indent="-171450">
                        <a:buFont typeface="Arial" panose="020B0604020202020204" pitchFamily="34" charset="0"/>
                        <a:buChar char="•"/>
                      </a:pPr>
                      <a:r>
                        <a:rPr lang="en-US" sz="1000" b="0" dirty="0"/>
                        <a:t>PCM</a:t>
                      </a:r>
                    </a:p>
                    <a:p>
                      <a:pPr marL="171450" indent="-171450">
                        <a:buFont typeface="Arial" panose="020B0604020202020204" pitchFamily="34" charset="0"/>
                        <a:buChar char="•"/>
                      </a:pPr>
                      <a:r>
                        <a:rPr lang="en-US" sz="1000" b="0" dirty="0"/>
                        <a:t>HS triage</a:t>
                      </a:r>
                    </a:p>
                    <a:p>
                      <a:pPr marL="171450" indent="-171450">
                        <a:buFont typeface="Arial" panose="020B0604020202020204" pitchFamily="34" charset="0"/>
                        <a:buChar char="•"/>
                      </a:pPr>
                      <a:r>
                        <a:rPr lang="en-US" sz="1000" b="0" dirty="0"/>
                        <a:t>Contact medical clinic</a:t>
                      </a:r>
                    </a:p>
                  </a:txBody>
                  <a:tcPr marT="45715" marB="45715"/>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Mandated</a:t>
                      </a:r>
                      <a:r>
                        <a:rPr lang="en-US" sz="1000" baseline="0" dirty="0"/>
                        <a:t> Reporter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t>Additional limitations include duty and service related fitness and mission related impact.</a:t>
                      </a:r>
                      <a:endParaRPr lang="en-US" sz="1000" dirty="0"/>
                    </a:p>
                  </a:txBody>
                  <a:tcPr marT="45715" marB="45715"/>
                </a:tc>
                <a:tc>
                  <a:txBody>
                    <a:bodyPr/>
                    <a:lstStyle/>
                    <a:p>
                      <a:r>
                        <a:rPr lang="en-US" sz="1000" dirty="0"/>
                        <a:t>Yes</a:t>
                      </a:r>
                    </a:p>
                  </a:txBody>
                  <a:tcPr marT="45715" marB="45715"/>
                </a:tc>
                <a:tc>
                  <a:txBody>
                    <a:bodyPr/>
                    <a:lstStyle/>
                    <a:p>
                      <a:pPr marL="171450" indent="-171450">
                        <a:buFont typeface="Arial" panose="020B0604020202020204" pitchFamily="34" charset="0"/>
                        <a:buChar char="•"/>
                      </a:pPr>
                      <a:r>
                        <a:rPr lang="en-US" sz="1000" dirty="0"/>
                        <a:t>Only for active</a:t>
                      </a:r>
                      <a:r>
                        <a:rPr lang="en-US" sz="1000" baseline="0" dirty="0"/>
                        <a:t> duty</a:t>
                      </a:r>
                    </a:p>
                    <a:p>
                      <a:pPr marL="171450" indent="-171450">
                        <a:buFont typeface="Arial" panose="020B0604020202020204" pitchFamily="34" charset="0"/>
                        <a:buChar char="•"/>
                      </a:pPr>
                      <a:r>
                        <a:rPr lang="en-US" sz="1000" baseline="0" dirty="0"/>
                        <a:t>Individual only</a:t>
                      </a:r>
                    </a:p>
                    <a:p>
                      <a:pPr marL="171450" indent="-171450">
                        <a:buFont typeface="Arial" panose="020B0604020202020204" pitchFamily="34" charset="0"/>
                        <a:buChar char="•"/>
                      </a:pPr>
                      <a:r>
                        <a:rPr lang="en-US" sz="1000" baseline="0" dirty="0"/>
                        <a:t>Collaboration with CG medical team</a:t>
                      </a:r>
                    </a:p>
                    <a:p>
                      <a:pPr marL="171450" indent="-171450">
                        <a:buFont typeface="Arial" panose="020B0604020202020204" pitchFamily="34" charset="0"/>
                        <a:buChar char="•"/>
                      </a:pPr>
                      <a:r>
                        <a:rPr lang="en-US" sz="1000" baseline="0" dirty="0"/>
                        <a:t>Limited availability</a:t>
                      </a:r>
                    </a:p>
                  </a:txBody>
                  <a:tcPr marT="45715" marB="45715"/>
                </a:tc>
                <a:extLst>
                  <a:ext uri="{0D108BD9-81ED-4DB2-BD59-A6C34878D82A}">
                    <a16:rowId xmlns:a16="http://schemas.microsoft.com/office/drawing/2014/main" val="4046864313"/>
                  </a:ext>
                </a:extLst>
              </a:tr>
            </a:tbl>
          </a:graphicData>
        </a:graphic>
      </p:graphicFrame>
      <p:sp>
        <p:nvSpPr>
          <p:cNvPr id="3" name="Footer Placeholder 3">
            <a:extLst>
              <a:ext uri="{FF2B5EF4-FFF2-40B4-BE49-F238E27FC236}">
                <a16:creationId xmlns:a16="http://schemas.microsoft.com/office/drawing/2014/main" id="{21FAA373-9829-31FE-99C8-4926C85D8571}"/>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9445-2F9F-A2E8-38EA-20684B72D5E0}"/>
              </a:ext>
            </a:extLst>
          </p:cNvPr>
          <p:cNvSpPr>
            <a:spLocks noGrp="1"/>
          </p:cNvSpPr>
          <p:nvPr>
            <p:ph type="title"/>
          </p:nvPr>
        </p:nvSpPr>
        <p:spPr/>
        <p:txBody>
          <a:bodyPr/>
          <a:lstStyle/>
          <a:p>
            <a:r>
              <a:rPr lang="en-US" dirty="0"/>
              <a:t>Additional resources</a:t>
            </a:r>
          </a:p>
        </p:txBody>
      </p:sp>
      <p:sp>
        <p:nvSpPr>
          <p:cNvPr id="11" name="Content Placeholder 10">
            <a:extLst>
              <a:ext uri="{FF2B5EF4-FFF2-40B4-BE49-F238E27FC236}">
                <a16:creationId xmlns:a16="http://schemas.microsoft.com/office/drawing/2014/main" id="{4862A3EF-9319-6C28-59F6-C51B8FF28546}"/>
              </a:ext>
            </a:extLst>
          </p:cNvPr>
          <p:cNvSpPr>
            <a:spLocks noGrp="1"/>
          </p:cNvSpPr>
          <p:nvPr>
            <p:ph idx="1"/>
          </p:nvPr>
        </p:nvSpPr>
        <p:spPr/>
        <p:txBody>
          <a:bodyPr/>
          <a:lstStyle/>
          <a:p>
            <a:pPr algn="l" fontAlgn="b"/>
            <a:r>
              <a:rPr lang="en-US" sz="2400" u="none" strike="noStrike" dirty="0">
                <a:effectLst/>
              </a:rPr>
              <a:t>Total Force Awareness Self-Survey</a:t>
            </a:r>
          </a:p>
          <a:p>
            <a:pPr lvl="1" fontAlgn="b"/>
            <a:r>
              <a:rPr lang="en-US" sz="2400" b="0" i="0" u="none" strike="noStrike" kern="1200" dirty="0">
                <a:solidFill>
                  <a:srgbClr val="000000"/>
                </a:solidFill>
                <a:effectLst/>
                <a:latin typeface="Calibri" panose="020F0502020204030204" pitchFamily="34" charset="0"/>
              </a:rPr>
              <a:t>This short evaluation provides</a:t>
            </a:r>
            <a:r>
              <a:rPr lang="en-US" sz="2400" dirty="0">
                <a:latin typeface="Arial" panose="020B0604020202020204" pitchFamily="34" charset="0"/>
              </a:rPr>
              <a:t> </a:t>
            </a:r>
            <a:r>
              <a:rPr lang="en-US" sz="2400" b="0" i="0" u="none" strike="noStrike" kern="1200" dirty="0">
                <a:solidFill>
                  <a:srgbClr val="000000"/>
                </a:solidFill>
                <a:effectLst/>
                <a:latin typeface="Calibri" panose="020F0502020204030204" pitchFamily="34" charset="0"/>
              </a:rPr>
              <a:t>you an awareness of how well</a:t>
            </a:r>
            <a:r>
              <a:rPr lang="en-US" sz="2400" dirty="0">
                <a:latin typeface="Arial" panose="020B0604020202020204" pitchFamily="34" charset="0"/>
              </a:rPr>
              <a:t> </a:t>
            </a:r>
            <a:r>
              <a:rPr lang="en-US" sz="2400" b="0" i="0" u="none" strike="noStrike" kern="1200" dirty="0">
                <a:solidFill>
                  <a:srgbClr val="000000"/>
                </a:solidFill>
                <a:effectLst/>
                <a:latin typeface="Calibri" panose="020F0502020204030204" pitchFamily="34" charset="0"/>
              </a:rPr>
              <a:t>you may be doing in ten different</a:t>
            </a:r>
            <a:r>
              <a:rPr lang="en-US" sz="2400" dirty="0">
                <a:latin typeface="Arial" panose="020B0604020202020204" pitchFamily="34" charset="0"/>
              </a:rPr>
              <a:t> </a:t>
            </a:r>
            <a:r>
              <a:rPr lang="en-US" sz="2400" b="0" i="0" u="none" strike="noStrike" kern="1200" dirty="0">
                <a:solidFill>
                  <a:srgbClr val="000000"/>
                </a:solidFill>
                <a:effectLst/>
                <a:latin typeface="Calibri" panose="020F0502020204030204" pitchFamily="34" charset="0"/>
              </a:rPr>
              <a:t>areas of your life.</a:t>
            </a:r>
          </a:p>
          <a:p>
            <a:pPr fontAlgn="b"/>
            <a:r>
              <a:rPr lang="en-US" sz="2400" kern="1200" dirty="0">
                <a:solidFill>
                  <a:srgbClr val="000000"/>
                </a:solidFill>
                <a:latin typeface="Calibri" panose="020F0502020204030204" pitchFamily="34" charset="0"/>
              </a:rPr>
              <a:t>Tricare Advice Line: 24/7 health advice from registered nurse</a:t>
            </a:r>
          </a:p>
          <a:p>
            <a:pPr fontAlgn="b"/>
            <a:r>
              <a:rPr lang="en-US" sz="2400" b="0" i="0" u="none" strike="noStrike" kern="1200" dirty="0">
                <a:solidFill>
                  <a:srgbClr val="000000"/>
                </a:solidFill>
                <a:effectLst/>
                <a:latin typeface="Calibri" panose="020F0502020204030204" pitchFamily="34" charset="0"/>
              </a:rPr>
              <a:t>Vet Center: contact local Center – If active duty: focus is trauma </a:t>
            </a:r>
          </a:p>
          <a:p>
            <a:pPr fontAlgn="b"/>
            <a:r>
              <a:rPr lang="en-US" sz="2400" kern="1200" dirty="0">
                <a:solidFill>
                  <a:srgbClr val="000000"/>
                </a:solidFill>
                <a:latin typeface="Calibri" panose="020F0502020204030204" pitchFamily="34" charset="0"/>
              </a:rPr>
              <a:t>Suicide Crisis Hotline, lifeline chat: 988; </a:t>
            </a:r>
            <a:r>
              <a:rPr lang="en-US" sz="2400" b="0" i="0" u="none" strike="noStrike" baseline="0" dirty="0">
                <a:solidFill>
                  <a:srgbClr val="0563C2"/>
                </a:solidFill>
                <a:latin typeface="Calibri" panose="020F0502020204030204" pitchFamily="34" charset="0"/>
              </a:rPr>
              <a:t>https://988lifeline.org</a:t>
            </a:r>
            <a:endParaRPr lang="en-US" sz="2400" kern="1200" dirty="0">
              <a:solidFill>
                <a:srgbClr val="000000"/>
              </a:solidFill>
              <a:latin typeface="Calibri" panose="020F0502020204030204" pitchFamily="34" charset="0"/>
            </a:endParaRPr>
          </a:p>
          <a:p>
            <a:pPr fontAlgn="b"/>
            <a:r>
              <a:rPr lang="en-US" sz="2400" b="0" i="0" u="none" strike="noStrike" kern="1200" dirty="0">
                <a:solidFill>
                  <a:srgbClr val="000000"/>
                </a:solidFill>
                <a:effectLst/>
                <a:latin typeface="Calibri" panose="020F0502020204030204" pitchFamily="34" charset="0"/>
              </a:rPr>
              <a:t>In-Transition: a bridge to support between health care providers if transferring or separating from service</a:t>
            </a:r>
          </a:p>
          <a:p>
            <a:pPr algn="l"/>
            <a:r>
              <a:rPr lang="en-US" sz="2400" kern="1200" dirty="0">
                <a:solidFill>
                  <a:srgbClr val="000000"/>
                </a:solidFill>
                <a:latin typeface="Calibri" panose="020F0502020204030204" pitchFamily="34" charset="0"/>
              </a:rPr>
              <a:t>Safe Helpline:  </a:t>
            </a:r>
            <a:r>
              <a:rPr lang="en-US" sz="2400" b="0" i="0" u="none" strike="noStrike" baseline="0" dirty="0">
                <a:solidFill>
                  <a:srgbClr val="0563C2"/>
                </a:solidFill>
                <a:latin typeface="Calibri" panose="020F0502020204030204" pitchFamily="34" charset="0"/>
              </a:rPr>
              <a:t>https://www.safehelpline.org/index</a:t>
            </a:r>
            <a:endParaRPr lang="en-US" sz="2400" b="0" i="0" u="none" strike="noStrike" dirty="0">
              <a:effectLst/>
              <a:latin typeface="Arial" panose="020B0604020202020204" pitchFamily="34" charset="0"/>
            </a:endParaRPr>
          </a:p>
          <a:p>
            <a:pPr lvl="1" fontAlgn="b"/>
            <a:endParaRPr lang="en-US" sz="2400" b="0" i="0" u="none" strike="noStrike" dirty="0">
              <a:solidFill>
                <a:srgbClr val="000000"/>
              </a:solidFill>
              <a:effectLst/>
              <a:latin typeface="Calibri" panose="020F0502020204030204" pitchFamily="34" charset="0"/>
            </a:endParaRPr>
          </a:p>
        </p:txBody>
      </p:sp>
      <p:sp>
        <p:nvSpPr>
          <p:cNvPr id="3" name="Footer Placeholder 3">
            <a:extLst>
              <a:ext uri="{FF2B5EF4-FFF2-40B4-BE49-F238E27FC236}">
                <a16:creationId xmlns:a16="http://schemas.microsoft.com/office/drawing/2014/main" id="{5524E044-4A06-21D9-EEB2-78FD79C4EDED}"/>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199514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662EE2-A297-DD7C-0DEF-6E2051FF09A1}"/>
              </a:ext>
            </a:extLst>
          </p:cNvPr>
          <p:cNvPicPr>
            <a:picLocks noGrp="1" noChangeAspect="1"/>
          </p:cNvPicPr>
          <p:nvPr>
            <p:ph idx="1"/>
          </p:nvPr>
        </p:nvPicPr>
        <p:blipFill>
          <a:blip r:embed="rId2"/>
          <a:stretch>
            <a:fillRect/>
          </a:stretch>
        </p:blipFill>
        <p:spPr>
          <a:xfrm>
            <a:off x="2142188" y="89801"/>
            <a:ext cx="7907623" cy="6068643"/>
          </a:xfrm>
        </p:spPr>
      </p:pic>
      <p:sp>
        <p:nvSpPr>
          <p:cNvPr id="2" name="Footer Placeholder 3">
            <a:extLst>
              <a:ext uri="{FF2B5EF4-FFF2-40B4-BE49-F238E27FC236}">
                <a16:creationId xmlns:a16="http://schemas.microsoft.com/office/drawing/2014/main" id="{C98A9C14-9544-A11B-9C76-300F8F0523D5}"/>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334995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03079" y="0"/>
            <a:ext cx="10515600" cy="1325563"/>
          </a:xfrm>
        </p:spPr>
        <p:txBody>
          <a:bodyPr>
            <a:normAutofit/>
          </a:bodyPr>
          <a:lstStyle/>
          <a:p>
            <a:pPr algn="ctr"/>
            <a:r>
              <a:rPr lang="en-US" sz="4000" b="1" dirty="0">
                <a:solidFill>
                  <a:schemeClr val="tx1"/>
                </a:solidFill>
                <a:cs typeface="Times New Roman" panose="02020603050405020304" pitchFamily="18" charset="0"/>
              </a:rPr>
              <a:t>What Can I Do?</a:t>
            </a:r>
          </a:p>
        </p:txBody>
      </p:sp>
      <p:sp>
        <p:nvSpPr>
          <p:cNvPr id="9" name="Content Placeholder 8"/>
          <p:cNvSpPr>
            <a:spLocks noGrp="1"/>
          </p:cNvSpPr>
          <p:nvPr>
            <p:ph sz="half" idx="1"/>
          </p:nvPr>
        </p:nvSpPr>
        <p:spPr>
          <a:xfrm>
            <a:off x="147376" y="1082361"/>
            <a:ext cx="11897248" cy="5029514"/>
          </a:xfrm>
        </p:spPr>
        <p:txBody>
          <a:bodyPr>
            <a:noAutofit/>
          </a:bodyPr>
          <a:lstStyle/>
          <a:p>
            <a:pPr marL="0" indent="0">
              <a:buNone/>
            </a:pPr>
            <a:r>
              <a:rPr lang="en-US" sz="2000" b="1" dirty="0">
                <a:cs typeface="Times New Roman" panose="02020603050405020304" pitchFamily="18" charset="0"/>
              </a:rPr>
              <a:t>1)    Self-assessment</a:t>
            </a:r>
            <a:r>
              <a:rPr lang="en-US" sz="2000" dirty="0">
                <a:cs typeface="Times New Roman" panose="02020603050405020304" pitchFamily="18" charset="0"/>
              </a:rPr>
              <a:t>. How is YOUR foundation? Be the role model. Know where you can shore up. </a:t>
            </a:r>
          </a:p>
          <a:p>
            <a:pPr marL="457200" indent="-457200">
              <a:buAutoNum type="arabicParenR" startAt="2"/>
            </a:pPr>
            <a:r>
              <a:rPr lang="en-US" sz="2000" b="1" dirty="0">
                <a:cs typeface="Times New Roman" panose="02020603050405020304" pitchFamily="18" charset="0"/>
              </a:rPr>
              <a:t>Incorporate</a:t>
            </a:r>
            <a:r>
              <a:rPr lang="en-US" sz="2000" dirty="0">
                <a:cs typeface="Times New Roman" panose="02020603050405020304" pitchFamily="18" charset="0"/>
              </a:rPr>
              <a:t> behavioral health (human factors and performance optimization) as part of regular ongoing </a:t>
            </a:r>
          </a:p>
          <a:p>
            <a:pPr marL="0" indent="0">
              <a:buNone/>
            </a:pPr>
            <a:r>
              <a:rPr lang="en-US" sz="2000" dirty="0">
                <a:cs typeface="Times New Roman" panose="02020603050405020304" pitchFamily="18" charset="0"/>
              </a:rPr>
              <a:t>         discussion.</a:t>
            </a:r>
          </a:p>
          <a:p>
            <a:pPr marL="0" indent="0">
              <a:buNone/>
            </a:pPr>
            <a:r>
              <a:rPr lang="en-US" sz="2000" b="1" dirty="0">
                <a:cs typeface="Times New Roman" panose="02020603050405020304" pitchFamily="18" charset="0"/>
              </a:rPr>
              <a:t>3)    Reintegration</a:t>
            </a:r>
            <a:r>
              <a:rPr lang="en-US" sz="2000" dirty="0">
                <a:cs typeface="Times New Roman" panose="02020603050405020304" pitchFamily="18" charset="0"/>
              </a:rPr>
              <a:t>. Think about a return to work process, its good we all have one regardless of circumstance.</a:t>
            </a:r>
          </a:p>
          <a:p>
            <a:pPr marL="0" indent="0">
              <a:buNone/>
            </a:pPr>
            <a:r>
              <a:rPr lang="en-US" sz="2000" b="1" dirty="0">
                <a:cs typeface="Times New Roman" panose="02020603050405020304" pitchFamily="18" charset="0"/>
              </a:rPr>
              <a:t>4)    </a:t>
            </a:r>
            <a:r>
              <a:rPr lang="en-US" sz="2000" dirty="0">
                <a:cs typeface="Times New Roman" panose="02020603050405020304" pitchFamily="18" charset="0"/>
              </a:rPr>
              <a:t>Give</a:t>
            </a:r>
            <a:r>
              <a:rPr lang="en-US" sz="2000" b="1" dirty="0">
                <a:cs typeface="Times New Roman" panose="02020603050405020304" pitchFamily="18" charset="0"/>
              </a:rPr>
              <a:t> Hope.</a:t>
            </a:r>
          </a:p>
          <a:p>
            <a:pPr marL="457200" indent="-457200">
              <a:buAutoNum type="arabicParenR" startAt="5"/>
            </a:pPr>
            <a:r>
              <a:rPr lang="en-US" sz="2000" b="1" dirty="0">
                <a:cs typeface="Times New Roman" panose="02020603050405020304" pitchFamily="18" charset="0"/>
              </a:rPr>
              <a:t>Consult</a:t>
            </a:r>
            <a:r>
              <a:rPr lang="en-US" sz="2000" dirty="0">
                <a:cs typeface="Times New Roman" panose="02020603050405020304" pitchFamily="18" charset="0"/>
              </a:rPr>
              <a:t>, consult, consult. We are always willing to talk. We can discuss or set you in the right direction to the </a:t>
            </a:r>
          </a:p>
          <a:p>
            <a:pPr marL="0" indent="0">
              <a:buNone/>
            </a:pPr>
            <a:r>
              <a:rPr lang="en-US" sz="2000" dirty="0">
                <a:cs typeface="Times New Roman" panose="02020603050405020304" pitchFamily="18" charset="0"/>
              </a:rPr>
              <a:t>         right resource. </a:t>
            </a:r>
          </a:p>
          <a:p>
            <a:pPr marL="457200" indent="-457200">
              <a:buAutoNum type="arabicParenR" startAt="6"/>
            </a:pPr>
            <a:r>
              <a:rPr lang="en-US" sz="2000" b="1" dirty="0">
                <a:cs typeface="Times New Roman" panose="02020603050405020304" pitchFamily="18" charset="0"/>
              </a:rPr>
              <a:t>Integration</a:t>
            </a:r>
            <a:r>
              <a:rPr lang="en-US" sz="2000" dirty="0">
                <a:cs typeface="Times New Roman" panose="02020603050405020304" pitchFamily="18" charset="0"/>
              </a:rPr>
              <a:t> and </a:t>
            </a:r>
            <a:r>
              <a:rPr lang="en-US" sz="2000" b="1" dirty="0">
                <a:cs typeface="Times New Roman" panose="02020603050405020304" pitchFamily="18" charset="0"/>
              </a:rPr>
              <a:t>Engagement</a:t>
            </a:r>
            <a:r>
              <a:rPr lang="en-US" sz="2000" dirty="0">
                <a:cs typeface="Times New Roman" panose="02020603050405020304" pitchFamily="18" charset="0"/>
              </a:rPr>
              <a:t>. Everyone comes with different background and training.  Invite us out. Work</a:t>
            </a:r>
          </a:p>
          <a:p>
            <a:pPr marL="0" indent="0">
              <a:buNone/>
            </a:pPr>
            <a:r>
              <a:rPr lang="en-US" sz="2000" dirty="0">
                <a:cs typeface="Times New Roman" panose="02020603050405020304" pitchFamily="18" charset="0"/>
              </a:rPr>
              <a:t>         out a schedule and get a good rhythm. </a:t>
            </a:r>
          </a:p>
          <a:p>
            <a:pPr marL="457200" indent="-457200">
              <a:buAutoNum type="arabicParenR" startAt="7"/>
            </a:pPr>
            <a:r>
              <a:rPr lang="en-US" sz="2000" b="1" dirty="0">
                <a:cs typeface="Times New Roman" panose="02020603050405020304" pitchFamily="18" charset="0"/>
              </a:rPr>
              <a:t>Connection </a:t>
            </a:r>
            <a:r>
              <a:rPr lang="en-US" sz="2000" dirty="0">
                <a:cs typeface="Times New Roman" panose="02020603050405020304" pitchFamily="18" charset="0"/>
              </a:rPr>
              <a:t>is critical. Have people connect. People are lonely, away from family/friends. Support morale </a:t>
            </a:r>
          </a:p>
          <a:p>
            <a:pPr marL="0" indent="0">
              <a:buNone/>
            </a:pPr>
            <a:r>
              <a:rPr lang="en-US" sz="2000" dirty="0">
                <a:cs typeface="Times New Roman" panose="02020603050405020304" pitchFamily="18" charset="0"/>
              </a:rPr>
              <a:t>         events to break out of the day-to-day routine. GET TO KNOW YOUR EACH OTHER.</a:t>
            </a:r>
          </a:p>
          <a:p>
            <a:pPr marL="0" indent="0">
              <a:buNone/>
            </a:pPr>
            <a:endParaRPr lang="en-US" sz="2000" dirty="0"/>
          </a:p>
        </p:txBody>
      </p:sp>
      <p:sp>
        <p:nvSpPr>
          <p:cNvPr id="7" name="Slide Number Placeholder 6"/>
          <p:cNvSpPr>
            <a:spLocks noGrp="1"/>
          </p:cNvSpPr>
          <p:nvPr>
            <p:ph type="sldNum" sz="quarter" idx="12"/>
          </p:nvPr>
        </p:nvSpPr>
        <p:spPr>
          <a:xfrm>
            <a:off x="9448800" y="6356350"/>
            <a:ext cx="2743200" cy="365125"/>
          </a:xfrm>
          <a:prstGeom prst="rect">
            <a:avLst/>
          </a:prstGeom>
        </p:spPr>
        <p:txBody>
          <a:bodyPr/>
          <a:lstStyle/>
          <a:p>
            <a:fld id="{198432AD-E4F8-4555-A62C-3B3050DE2607}" type="slidenum">
              <a:rPr lang="en-US" smtClean="0"/>
              <a:t>19</a:t>
            </a:fld>
            <a:endParaRPr lang="en-US" dirty="0"/>
          </a:p>
        </p:txBody>
      </p:sp>
      <p:sp>
        <p:nvSpPr>
          <p:cNvPr id="2" name="Footer Placeholder 3">
            <a:extLst>
              <a:ext uri="{FF2B5EF4-FFF2-40B4-BE49-F238E27FC236}">
                <a16:creationId xmlns:a16="http://schemas.microsoft.com/office/drawing/2014/main" id="{170C1DAE-E4DE-E88E-96EF-2544AE921DE7}"/>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59590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Behavioral Health in CG - Agenda</a:t>
            </a:r>
          </a:p>
        </p:txBody>
      </p:sp>
      <p:sp>
        <p:nvSpPr>
          <p:cNvPr id="3" name="Content Placeholder 2"/>
          <p:cNvSpPr>
            <a:spLocks noGrp="1"/>
          </p:cNvSpPr>
          <p:nvPr>
            <p:ph idx="1"/>
          </p:nvPr>
        </p:nvSpPr>
        <p:spPr/>
        <p:txBody>
          <a:bodyPr>
            <a:normAutofit lnSpcReduction="10000"/>
          </a:bodyPr>
          <a:lstStyle/>
          <a:p>
            <a:r>
              <a:rPr lang="en-US" dirty="0"/>
              <a:t>What does it look like?</a:t>
            </a:r>
          </a:p>
          <a:p>
            <a:pPr lvl="1"/>
            <a:r>
              <a:rPr lang="en-US" dirty="0"/>
              <a:t>Past, present, and future state</a:t>
            </a:r>
          </a:p>
          <a:p>
            <a:r>
              <a:rPr lang="en-US" dirty="0"/>
              <a:t>The stigma</a:t>
            </a:r>
          </a:p>
          <a:p>
            <a:r>
              <a:rPr lang="en-US" dirty="0"/>
              <a:t>Medical Team</a:t>
            </a:r>
          </a:p>
          <a:p>
            <a:r>
              <a:rPr lang="en-US" dirty="0"/>
              <a:t>Unit integration and support</a:t>
            </a:r>
          </a:p>
          <a:p>
            <a:r>
              <a:rPr lang="en-US" dirty="0"/>
              <a:t>Working towards creating behavioral-health-minded units</a:t>
            </a:r>
          </a:p>
          <a:p>
            <a:endParaRPr lang="en-US" dirty="0"/>
          </a:p>
          <a:p>
            <a:pPr marL="0" indent="0" algn="ctr">
              <a:buNone/>
            </a:pPr>
            <a:r>
              <a:rPr lang="en-US" dirty="0"/>
              <a:t>END GOAL: Shift the paradigm to destigmatize behavioral health, thereby enhancing mission readiness and safety</a:t>
            </a:r>
          </a:p>
        </p:txBody>
      </p:sp>
      <p:sp>
        <p:nvSpPr>
          <p:cNvPr id="5" name="Footer Placeholder 3">
            <a:extLst>
              <a:ext uri="{FF2B5EF4-FFF2-40B4-BE49-F238E27FC236}">
                <a16:creationId xmlns:a16="http://schemas.microsoft.com/office/drawing/2014/main" id="{E176E74B-20E4-F463-E960-F5672E0102A5}"/>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45787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28700"/>
            <a:ext cx="10363200" cy="5140872"/>
          </a:xfrm>
        </p:spPr>
        <p:txBody>
          <a:bodyPr/>
          <a:lstStyle/>
          <a:p>
            <a:r>
              <a:rPr lang="en-US" dirty="0"/>
              <a:t>Available trainings</a:t>
            </a:r>
          </a:p>
          <a:p>
            <a:pPr lvl="1"/>
            <a:r>
              <a:rPr lang="en-US" dirty="0"/>
              <a:t>Reach out to the Behavioral Health Team and request to connect with your District Regional Behavioral Health Provider. </a:t>
            </a:r>
          </a:p>
          <a:p>
            <a:pPr lvl="2"/>
            <a:r>
              <a:rPr lang="en-US" dirty="0">
                <a:solidFill>
                  <a:schemeClr val="accent2"/>
                </a:solidFill>
                <a:hlinkClick r:id="rId2">
                  <a:extLst>
                    <a:ext uri="{A12FA001-AC4F-418D-AE19-62706E023703}">
                      <ahyp:hlinkClr xmlns:ahyp="http://schemas.microsoft.com/office/drawing/2018/hyperlinkcolor" val="tx"/>
                    </a:ext>
                  </a:extLst>
                </a:hlinkClick>
              </a:rPr>
              <a:t>Behavioralhealth@uscg.mil</a:t>
            </a:r>
            <a:r>
              <a:rPr lang="en-US" dirty="0">
                <a:solidFill>
                  <a:schemeClr val="accent2"/>
                </a:solidFill>
              </a:rPr>
              <a:t> </a:t>
            </a:r>
          </a:p>
          <a:p>
            <a:r>
              <a:rPr lang="en-US" dirty="0"/>
              <a:t>Start the conversation</a:t>
            </a:r>
          </a:p>
          <a:p>
            <a:pPr lvl="1"/>
            <a:r>
              <a:rPr lang="en-US" dirty="0"/>
              <a:t>Genuinely ask each other “How are you doing?” </a:t>
            </a:r>
          </a:p>
          <a:p>
            <a:pPr lvl="1"/>
            <a:r>
              <a:rPr lang="en-US" dirty="0"/>
              <a:t>Be aware of what is someone’s “norm” and when they deviate</a:t>
            </a:r>
          </a:p>
          <a:p>
            <a:pPr lvl="1"/>
            <a:r>
              <a:rPr lang="en-US" dirty="0"/>
              <a:t>Think about how your foundation is and what is needed.</a:t>
            </a:r>
          </a:p>
        </p:txBody>
      </p:sp>
      <p:sp>
        <p:nvSpPr>
          <p:cNvPr id="2" name="Footer Placeholder 3">
            <a:extLst>
              <a:ext uri="{FF2B5EF4-FFF2-40B4-BE49-F238E27FC236}">
                <a16:creationId xmlns:a16="http://schemas.microsoft.com/office/drawing/2014/main" id="{466BBBA7-4619-7AE4-CDB5-EFCBE4E19D6F}"/>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236070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01" y="-44761"/>
            <a:ext cx="12200901" cy="980749"/>
          </a:xfrm>
        </p:spPr>
        <p:txBody>
          <a:bodyPr/>
          <a:lstStyle/>
          <a:p>
            <a:pPr algn="ctr"/>
            <a:r>
              <a:rPr lang="en-US" b="1" dirty="0">
                <a:latin typeface="Times New Roman" panose="02020603050405020304" pitchFamily="18" charset="0"/>
                <a:cs typeface="Times New Roman" panose="02020603050405020304" pitchFamily="18" charset="0"/>
              </a:rPr>
              <a:t>BH CONTACTS</a:t>
            </a:r>
          </a:p>
        </p:txBody>
      </p:sp>
      <p:sp>
        <p:nvSpPr>
          <p:cNvPr id="8" name="Content Placeholder 7"/>
          <p:cNvSpPr>
            <a:spLocks noGrp="1"/>
          </p:cNvSpPr>
          <p:nvPr>
            <p:ph sz="half" idx="1"/>
          </p:nvPr>
        </p:nvSpPr>
        <p:spPr>
          <a:xfrm>
            <a:off x="354810" y="704656"/>
            <a:ext cx="6185041" cy="4469586"/>
          </a:xfrm>
        </p:spPr>
        <p:txBody>
          <a:bodyPr>
            <a:noAutofit/>
          </a:bodyPr>
          <a:lstStyle/>
          <a:p>
            <a:pPr marL="0" lvl="0" indent="0">
              <a:lnSpc>
                <a:spcPct val="100000"/>
              </a:lnSpc>
              <a:spcBef>
                <a:spcPts val="0"/>
              </a:spcBef>
              <a:buNone/>
            </a:pPr>
            <a:r>
              <a:rPr lang="en-US" sz="1800" u="sng" dirty="0">
                <a:latin typeface="Times New Roman" panose="02020603050405020304" pitchFamily="18" charset="0"/>
                <a:ea typeface="+mn-lt"/>
                <a:cs typeface="Times New Roman" panose="02020603050405020304" pitchFamily="18" charset="0"/>
              </a:rPr>
              <a:t>Regional Behavioral Health Providers</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Vanessa Goosen – Seattle, WA  (DIST13) </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Sherry Gracey – Honolulu, HI (DIST14)</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CAPT Robin Lewis – Charleston, SC (DIST7 North)</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Gina Ligonde – Cleveland, OH (DIST9)</a:t>
            </a: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LT Hana Kim – Cape May, NJ (TCCM)                    </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LT Curtis Hagerman –  Miami Beach, FL (DIST7 South)</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CAPT Amy Park – Long Beach, CA (DIST11)</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Aaron Simpson – New Orleans, LA (DIST8)</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Jose Gomez – Juneau, AK (DIST17)</a:t>
            </a: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LCDR Rhondie Tait – New London, CT (USCGA) </a:t>
            </a:r>
          </a:p>
          <a:p>
            <a:pPr marL="0" lvl="0" indent="0">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u="sng" dirty="0">
                <a:latin typeface="Times New Roman" panose="02020603050405020304" pitchFamily="18" charset="0"/>
                <a:ea typeface="+mn-lt"/>
                <a:cs typeface="Times New Roman" panose="02020603050405020304" pitchFamily="18" charset="0"/>
              </a:rPr>
              <a:t>Behavioral Health Technicians</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HSC Jordan Suchon – Senior BHT, LANT (Norfolk, VA)</a:t>
            </a:r>
          </a:p>
          <a:p>
            <a:pPr marL="0" lvl="0"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HSC William Day – Senior BHT, PAC (Alameda, CA)</a:t>
            </a:r>
          </a:p>
          <a:p>
            <a:pPr marL="0" lvl="0"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HS1 Corin Gomez – STA Golden Gate (Sausalito, CA)</a:t>
            </a:r>
          </a:p>
        </p:txBody>
      </p:sp>
      <p:sp>
        <p:nvSpPr>
          <p:cNvPr id="9" name="Content Placeholder 8"/>
          <p:cNvSpPr>
            <a:spLocks noGrp="1"/>
          </p:cNvSpPr>
          <p:nvPr>
            <p:ph sz="half" idx="2"/>
          </p:nvPr>
        </p:nvSpPr>
        <p:spPr>
          <a:xfrm>
            <a:off x="6245737" y="704655"/>
            <a:ext cx="5848225" cy="4351338"/>
          </a:xfrm>
        </p:spPr>
        <p:txBody>
          <a:bodyPr>
            <a:normAutofit/>
          </a:bodyPr>
          <a:lstStyle/>
          <a:p>
            <a:pPr marL="0" lvl="0" indent="0">
              <a:lnSpc>
                <a:spcPct val="100000"/>
              </a:lnSpc>
              <a:spcBef>
                <a:spcPts val="0"/>
              </a:spcBef>
              <a:buNone/>
            </a:pPr>
            <a:r>
              <a:rPr lang="en-US" sz="1800" u="sng" dirty="0">
                <a:latin typeface="Times New Roman" panose="02020603050405020304" pitchFamily="18" charset="0"/>
                <a:ea typeface="+mn-lt"/>
                <a:cs typeface="Times New Roman" panose="02020603050405020304" pitchFamily="18" charset="0"/>
              </a:rPr>
              <a:t>Suicide Prevention Manager </a:t>
            </a: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a:t>
            </a:r>
            <a:r>
              <a:rPr lang="en-US" sz="1800" dirty="0" err="1">
                <a:latin typeface="Times New Roman" panose="02020603050405020304" pitchFamily="18" charset="0"/>
                <a:ea typeface="+mn-lt"/>
                <a:cs typeface="Times New Roman" panose="02020603050405020304" pitchFamily="18" charset="0"/>
              </a:rPr>
              <a:t>LaMar</a:t>
            </a:r>
            <a:r>
              <a:rPr lang="en-US" sz="1800" dirty="0">
                <a:latin typeface="Times New Roman" panose="02020603050405020304" pitchFamily="18" charset="0"/>
                <a:ea typeface="+mn-lt"/>
                <a:cs typeface="Times New Roman" panose="02020603050405020304" pitchFamily="18" charset="0"/>
              </a:rPr>
              <a:t> Henderson – CG-1111 (Washington, DC)</a:t>
            </a:r>
            <a:br>
              <a:rPr lang="en-US" sz="1800" dirty="0">
                <a:latin typeface="Times New Roman" panose="02020603050405020304" pitchFamily="18" charset="0"/>
                <a:ea typeface="+mn-lt"/>
                <a:cs typeface="Times New Roman" panose="02020603050405020304" pitchFamily="18" charset="0"/>
              </a:rPr>
            </a:br>
            <a:endParaRPr lang="en-US" sz="1800" dirty="0">
              <a:latin typeface="Times New Roman" panose="02020603050405020304" pitchFamily="18" charset="0"/>
              <a:ea typeface="+mn-lt"/>
              <a:cs typeface="Times New Roman" panose="02020603050405020304" pitchFamily="18" charset="0"/>
            </a:endParaRPr>
          </a:p>
          <a:p>
            <a:pPr marL="0" lvl="0" indent="0">
              <a:lnSpc>
                <a:spcPct val="100000"/>
              </a:lnSpc>
              <a:spcBef>
                <a:spcPts val="0"/>
              </a:spcBef>
              <a:buNone/>
            </a:pPr>
            <a:r>
              <a:rPr lang="en-US" sz="1800" u="sng" dirty="0">
                <a:latin typeface="Times New Roman" panose="02020603050405020304" pitchFamily="18" charset="0"/>
                <a:ea typeface="+mn-lt"/>
                <a:cs typeface="Times New Roman" panose="02020603050405020304" pitchFamily="18" charset="0"/>
              </a:rPr>
              <a:t>Area Psychiatrists </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LCDR Mark Ritter – Atlantic Area (Washington, DC)</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LCDR Mary Vance – Pacific Area (Alameda, CA)</a:t>
            </a:r>
            <a:br>
              <a:rPr lang="en-US" sz="1800" dirty="0">
                <a:latin typeface="Times New Roman" panose="02020603050405020304" pitchFamily="18" charset="0"/>
                <a:ea typeface="+mn-lt"/>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u="sng" dirty="0">
                <a:latin typeface="Times New Roman" panose="02020603050405020304" pitchFamily="18" charset="0"/>
                <a:ea typeface="+mn-lt"/>
                <a:cs typeface="Times New Roman" panose="02020603050405020304" pitchFamily="18" charset="0"/>
              </a:rPr>
              <a:t>Psychiatric PAs</a:t>
            </a: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CDR Charlene Criss – New London, CT</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LCDR Claire Reilly – Petaluma, CA</a:t>
            </a: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LCDR Remi Harrington – Humboldt Bay,  CA           </a:t>
            </a: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LT Katie </a:t>
            </a:r>
            <a:r>
              <a:rPr lang="en-US" sz="1800" dirty="0" err="1">
                <a:latin typeface="Times New Roman" panose="02020603050405020304" pitchFamily="18" charset="0"/>
                <a:ea typeface="+mn-lt"/>
                <a:cs typeface="Times New Roman" panose="02020603050405020304" pitchFamily="18" charset="0"/>
              </a:rPr>
              <a:t>Torsella</a:t>
            </a:r>
            <a:r>
              <a:rPr lang="en-US" sz="1800" dirty="0">
                <a:latin typeface="Times New Roman" panose="02020603050405020304" pitchFamily="18" charset="0"/>
                <a:ea typeface="+mn-lt"/>
                <a:cs typeface="Times New Roman" panose="02020603050405020304" pitchFamily="18" charset="0"/>
              </a:rPr>
              <a:t> – Kodiak, AK</a:t>
            </a:r>
            <a:endParaRPr lang="en-US" sz="1800" dirty="0">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1800" dirty="0">
                <a:latin typeface="Times New Roman" panose="02020603050405020304" pitchFamily="18" charset="0"/>
                <a:ea typeface="+mn-lt"/>
                <a:cs typeface="Times New Roman" panose="02020603050405020304" pitchFamily="18" charset="0"/>
              </a:rPr>
              <a:t>LT Brandon Tucker – Clearwater, FL</a:t>
            </a:r>
          </a:p>
          <a:p>
            <a:pPr marL="0" lvl="0" indent="0">
              <a:lnSpc>
                <a:spcPct val="100000"/>
              </a:lnSpc>
              <a:spcBef>
                <a:spcPts val="0"/>
              </a:spcBef>
              <a:buNone/>
            </a:pPr>
            <a:endParaRPr lang="en-US" sz="1600" b="1" u="sng" dirty="0">
              <a:solidFill>
                <a:prstClr val="white"/>
              </a:solidFill>
              <a:ea typeface="+mn-lt"/>
              <a:cs typeface="Calibri" panose="020F0502020204030204"/>
            </a:endParaRPr>
          </a:p>
          <a:p>
            <a:endParaRPr lang="en-US" dirty="0"/>
          </a:p>
        </p:txBody>
      </p:sp>
      <p:sp>
        <p:nvSpPr>
          <p:cNvPr id="7" name="Slide Number Placeholder 6"/>
          <p:cNvSpPr>
            <a:spLocks noGrp="1"/>
          </p:cNvSpPr>
          <p:nvPr>
            <p:ph type="sldNum" sz="quarter" idx="12"/>
          </p:nvPr>
        </p:nvSpPr>
        <p:spPr/>
        <p:txBody>
          <a:bodyPr/>
          <a:lstStyle/>
          <a:p>
            <a:fld id="{198432AD-E4F8-4555-A62C-3B3050DE2607}" type="slidenum">
              <a:rPr lang="en-US" smtClean="0"/>
              <a:t>21</a:t>
            </a:fld>
            <a:endParaRPr lang="en-US" dirty="0"/>
          </a:p>
        </p:txBody>
      </p:sp>
      <p:sp>
        <p:nvSpPr>
          <p:cNvPr id="3" name="TextBox 2"/>
          <p:cNvSpPr txBox="1"/>
          <p:nvPr/>
        </p:nvSpPr>
        <p:spPr>
          <a:xfrm>
            <a:off x="145286" y="5292747"/>
            <a:ext cx="12200901" cy="861774"/>
          </a:xfrm>
          <a:prstGeom prst="rect">
            <a:avLst/>
          </a:prstGeom>
          <a:noFill/>
        </p:spPr>
        <p:txBody>
          <a:bodyPr wrap="square" rtlCol="0">
            <a:spAutoFit/>
          </a:bodyPr>
          <a:lstStyle/>
          <a:p>
            <a:pPr lvl="0" algn="ctr"/>
            <a:r>
              <a:rPr lang="en-US" sz="2800" dirty="0">
                <a:ea typeface="+mn-lt"/>
                <a:cs typeface="Calibri" panose="020F0502020204030204"/>
              </a:rPr>
              <a:t>To contact your behavioral health team please email: </a:t>
            </a:r>
            <a:r>
              <a:rPr lang="en-US" sz="2800" dirty="0">
                <a:solidFill>
                  <a:schemeClr val="accent2"/>
                </a:solidFill>
                <a:ea typeface="+mn-lt"/>
                <a:cs typeface="Calibri" panose="020F0502020204030204"/>
                <a:hlinkClick r:id="rId3">
                  <a:extLst>
                    <a:ext uri="{A12FA001-AC4F-418D-AE19-62706E023703}">
                      <ahyp:hlinkClr xmlns:ahyp="http://schemas.microsoft.com/office/drawing/2018/hyperlinkcolor" val="tx"/>
                    </a:ext>
                  </a:extLst>
                </a:hlinkClick>
              </a:rPr>
              <a:t>Behavioralhealth@uscg.mil</a:t>
            </a:r>
            <a:r>
              <a:rPr lang="en-US" sz="2200" dirty="0">
                <a:solidFill>
                  <a:schemeClr val="accent2"/>
                </a:solidFill>
                <a:ea typeface="+mn-lt"/>
                <a:cs typeface="Calibri" panose="020F0502020204030204"/>
              </a:rPr>
              <a:t> </a:t>
            </a:r>
            <a:br>
              <a:rPr lang="en-US" sz="2200" dirty="0">
                <a:ea typeface="+mn-lt"/>
                <a:cs typeface="Calibri" panose="020F0502020204030204"/>
              </a:rPr>
            </a:br>
            <a:r>
              <a:rPr lang="en-US" sz="2200" dirty="0">
                <a:ea typeface="+mn-lt"/>
                <a:cs typeface="Calibri" panose="020F0502020204030204"/>
              </a:rPr>
              <a:t>Do not forget your supporting Regional Coast Guard Chaplain or Work-Life team! </a:t>
            </a:r>
            <a:endParaRPr lang="en-US" sz="2200" dirty="0"/>
          </a:p>
        </p:txBody>
      </p:sp>
      <p:sp>
        <p:nvSpPr>
          <p:cNvPr id="4" name="Footer Placeholder 3">
            <a:extLst>
              <a:ext uri="{FF2B5EF4-FFF2-40B4-BE49-F238E27FC236}">
                <a16:creationId xmlns:a16="http://schemas.microsoft.com/office/drawing/2014/main" id="{D0088587-E05F-EE0E-C286-F24F1EA36287}"/>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82222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E2EDBC-2A0D-C9C0-7766-BDB0F21B7250}"/>
              </a:ext>
            </a:extLst>
          </p:cNvPr>
          <p:cNvSpPr>
            <a:spLocks noGrp="1"/>
          </p:cNvSpPr>
          <p:nvPr>
            <p:ph type="ctrTitle"/>
          </p:nvPr>
        </p:nvSpPr>
        <p:spPr/>
        <p:txBody>
          <a:bodyPr/>
          <a:lstStyle/>
          <a:p>
            <a:r>
              <a:rPr lang="en-US" dirty="0"/>
              <a:t>Until next time!</a:t>
            </a:r>
            <a:br>
              <a:rPr lang="en-US" dirty="0"/>
            </a:br>
            <a:r>
              <a:rPr lang="en-US" dirty="0"/>
              <a:t>Email: BehavioralHealth@uscg.mil </a:t>
            </a:r>
            <a:br>
              <a:rPr lang="en-US" dirty="0"/>
            </a:br>
            <a:endParaRPr lang="en-US" dirty="0"/>
          </a:p>
        </p:txBody>
      </p:sp>
      <p:sp>
        <p:nvSpPr>
          <p:cNvPr id="2" name="Footer Placeholder 3">
            <a:extLst>
              <a:ext uri="{FF2B5EF4-FFF2-40B4-BE49-F238E27FC236}">
                <a16:creationId xmlns:a16="http://schemas.microsoft.com/office/drawing/2014/main" id="{54C53DF4-C1AD-6327-948C-6A95B9EC343D}"/>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22034062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BH Mission	</a:t>
            </a:r>
          </a:p>
        </p:txBody>
      </p:sp>
      <p:sp>
        <p:nvSpPr>
          <p:cNvPr id="5" name="Content Placeholder 4"/>
          <p:cNvSpPr>
            <a:spLocks noGrp="1"/>
          </p:cNvSpPr>
          <p:nvPr>
            <p:ph idx="1"/>
          </p:nvPr>
        </p:nvSpPr>
        <p:spPr/>
        <p:txBody>
          <a:bodyPr vert="horz" lIns="91440" tIns="45720" rIns="91440" bIns="45720" rtlCol="0" anchor="t">
            <a:normAutofit fontScale="92500"/>
          </a:bodyPr>
          <a:lstStyle/>
          <a:p>
            <a:r>
              <a:rPr lang="en-US" dirty="0"/>
              <a:t>New program started DEC2020 </a:t>
            </a:r>
          </a:p>
          <a:p>
            <a:pPr lvl="1"/>
            <a:r>
              <a:rPr lang="en-US" dirty="0"/>
              <a:t>Regional BH Provider/Officer (RBHP) (currently 11/13)</a:t>
            </a:r>
          </a:p>
          <a:p>
            <a:pPr lvl="1"/>
            <a:r>
              <a:rPr lang="en-US" dirty="0"/>
              <a:t>BH Nurse Case Managers FEB2022 (currently 5) </a:t>
            </a:r>
          </a:p>
          <a:p>
            <a:pPr lvl="1"/>
            <a:r>
              <a:rPr lang="en-US" dirty="0"/>
              <a:t>BH Technicians ongoing; (currently 6) </a:t>
            </a:r>
          </a:p>
          <a:p>
            <a:r>
              <a:rPr lang="en-US" dirty="0"/>
              <a:t>Direct patient care (focused on fitness for duty, high risk, suitability for duty, MEB, complex case consultation) most psychotherapy referred to the network</a:t>
            </a:r>
          </a:p>
          <a:p>
            <a:r>
              <a:rPr lang="en-US" dirty="0"/>
              <a:t>High risk case management</a:t>
            </a:r>
          </a:p>
          <a:p>
            <a:r>
              <a:rPr lang="en-US" dirty="0"/>
              <a:t>Prevention/training: reduce stigma early intervention is key </a:t>
            </a:r>
          </a:p>
          <a:p>
            <a:endParaRPr lang="en-US" dirty="0"/>
          </a:p>
        </p:txBody>
      </p:sp>
      <p:sp>
        <p:nvSpPr>
          <p:cNvPr id="2" name="Footer Placeholder 3">
            <a:extLst>
              <a:ext uri="{FF2B5EF4-FFF2-40B4-BE49-F238E27FC236}">
                <a16:creationId xmlns:a16="http://schemas.microsoft.com/office/drawing/2014/main" id="{E9EC6103-089F-5EC4-927E-D26F9D9E5C7A}"/>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304427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0191" y="763676"/>
            <a:ext cx="11022102" cy="523220"/>
          </a:xfrm>
          <a:prstGeom prst="rect">
            <a:avLst/>
          </a:prstGeom>
          <a:solidFill>
            <a:schemeClr val="accent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77"/>
                <a:ea typeface="+mn-ea"/>
                <a:cs typeface="+mn-cs"/>
              </a:rPr>
              <a:t>Who provides MEDICAL BH care?</a:t>
            </a:r>
          </a:p>
        </p:txBody>
      </p:sp>
      <p:sp>
        <p:nvSpPr>
          <p:cNvPr id="2" name="TextBox 1"/>
          <p:cNvSpPr txBox="1"/>
          <p:nvPr/>
        </p:nvSpPr>
        <p:spPr>
          <a:xfrm>
            <a:off x="490192" y="1967006"/>
            <a:ext cx="3642193" cy="523220"/>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IDHSs</a:t>
            </a:r>
          </a:p>
        </p:txBody>
      </p:sp>
      <p:sp>
        <p:nvSpPr>
          <p:cNvPr id="6" name="TextBox 5"/>
          <p:cNvSpPr txBox="1"/>
          <p:nvPr/>
        </p:nvSpPr>
        <p:spPr>
          <a:xfrm>
            <a:off x="490192" y="3186742"/>
            <a:ext cx="3642193" cy="954107"/>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77"/>
                <a:ea typeface="+mn-ea"/>
                <a:cs typeface="+mn-cs"/>
              </a:rPr>
              <a:t>Behavioral Health Technicians (BHT):</a:t>
            </a:r>
            <a:endParaRPr kumimoji="0" lang="en-US" sz="2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7" name="TextBox 6"/>
          <p:cNvSpPr txBox="1"/>
          <p:nvPr/>
        </p:nvSpPr>
        <p:spPr>
          <a:xfrm>
            <a:off x="490191" y="4224297"/>
            <a:ext cx="3642194" cy="954111"/>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77"/>
                <a:ea typeface="+mn-ea"/>
                <a:cs typeface="+mn-cs"/>
              </a:rPr>
              <a:t>Medical Officer / (PCM)</a:t>
            </a:r>
          </a:p>
        </p:txBody>
      </p:sp>
      <p:sp>
        <p:nvSpPr>
          <p:cNvPr id="3" name="TextBox 2"/>
          <p:cNvSpPr txBox="1"/>
          <p:nvPr/>
        </p:nvSpPr>
        <p:spPr>
          <a:xfrm>
            <a:off x="4132384" y="3186740"/>
            <a:ext cx="7379909" cy="954108"/>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HS who have advanced BH training</a:t>
            </a:r>
          </a:p>
        </p:txBody>
      </p:sp>
      <p:sp>
        <p:nvSpPr>
          <p:cNvPr id="10" name="TextBox 9"/>
          <p:cNvSpPr txBox="1"/>
          <p:nvPr/>
        </p:nvSpPr>
        <p:spPr>
          <a:xfrm>
            <a:off x="4132384" y="4224298"/>
            <a:ext cx="7379909" cy="954109"/>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Physician Assistant or Doctor</a:t>
            </a:r>
          </a:p>
        </p:txBody>
      </p:sp>
      <p:sp>
        <p:nvSpPr>
          <p:cNvPr id="11" name="TextBox 10"/>
          <p:cNvSpPr txBox="1"/>
          <p:nvPr/>
        </p:nvSpPr>
        <p:spPr>
          <a:xfrm>
            <a:off x="4132384" y="1967006"/>
            <a:ext cx="7379911" cy="523220"/>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Independent Health Services Technicians (first line)</a:t>
            </a:r>
          </a:p>
        </p:txBody>
      </p:sp>
      <p:sp>
        <p:nvSpPr>
          <p:cNvPr id="12" name="TextBox 11"/>
          <p:cNvSpPr txBox="1"/>
          <p:nvPr/>
        </p:nvSpPr>
        <p:spPr>
          <a:xfrm>
            <a:off x="490191" y="5261856"/>
            <a:ext cx="3642194" cy="954111"/>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77"/>
                <a:ea typeface="+mn-ea"/>
                <a:cs typeface="+mn-cs"/>
              </a:rPr>
              <a:t>Behavioral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77"/>
                <a:ea typeface="+mn-ea"/>
                <a:cs typeface="+mn-cs"/>
              </a:rPr>
              <a:t> Health Providers</a:t>
            </a:r>
          </a:p>
        </p:txBody>
      </p:sp>
      <p:sp>
        <p:nvSpPr>
          <p:cNvPr id="13" name="TextBox 12"/>
          <p:cNvSpPr txBox="1"/>
          <p:nvPr/>
        </p:nvSpPr>
        <p:spPr>
          <a:xfrm>
            <a:off x="4132384" y="5261856"/>
            <a:ext cx="7379909" cy="954107"/>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CG Psychiatrists/Regional Behavioral Health Providers, MTF/Tricare providers</a:t>
            </a:r>
            <a:endPar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4" name="TextBox 13"/>
          <p:cNvSpPr txBox="1"/>
          <p:nvPr/>
        </p:nvSpPr>
        <p:spPr>
          <a:xfrm>
            <a:off x="4132384" y="2580066"/>
            <a:ext cx="7379910" cy="523218"/>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Manage and facilitate care</a:t>
            </a:r>
          </a:p>
        </p:txBody>
      </p:sp>
      <p:sp>
        <p:nvSpPr>
          <p:cNvPr id="15" name="TextBox 14"/>
          <p:cNvSpPr txBox="1"/>
          <p:nvPr/>
        </p:nvSpPr>
        <p:spPr>
          <a:xfrm>
            <a:off x="490192" y="2580070"/>
            <a:ext cx="3642193" cy="523220"/>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Nurse Case Managers</a:t>
            </a:r>
          </a:p>
        </p:txBody>
      </p:sp>
      <p:sp>
        <p:nvSpPr>
          <p:cNvPr id="4" name="TextBox 3">
            <a:extLst>
              <a:ext uri="{FF2B5EF4-FFF2-40B4-BE49-F238E27FC236}">
                <a16:creationId xmlns:a16="http://schemas.microsoft.com/office/drawing/2014/main" id="{47C21AFA-1D8A-3EF2-F5EC-11E531AACF44}"/>
              </a:ext>
            </a:extLst>
          </p:cNvPr>
          <p:cNvSpPr txBox="1"/>
          <p:nvPr/>
        </p:nvSpPr>
        <p:spPr>
          <a:xfrm>
            <a:off x="490192" y="1369094"/>
            <a:ext cx="3642193" cy="523220"/>
          </a:xfrm>
          <a:prstGeom prst="rect">
            <a:avLst/>
          </a:prstGeom>
          <a:solidFill>
            <a:schemeClr val="accent5">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HSs</a:t>
            </a:r>
          </a:p>
        </p:txBody>
      </p:sp>
      <p:sp>
        <p:nvSpPr>
          <p:cNvPr id="16" name="TextBox 15">
            <a:extLst>
              <a:ext uri="{FF2B5EF4-FFF2-40B4-BE49-F238E27FC236}">
                <a16:creationId xmlns:a16="http://schemas.microsoft.com/office/drawing/2014/main" id="{131B3806-D020-3902-FC91-758C14E7CB86}"/>
              </a:ext>
            </a:extLst>
          </p:cNvPr>
          <p:cNvSpPr txBox="1"/>
          <p:nvPr/>
        </p:nvSpPr>
        <p:spPr>
          <a:xfrm>
            <a:off x="4132384" y="1369094"/>
            <a:ext cx="7379910" cy="523220"/>
          </a:xfrm>
          <a:prstGeom prst="rect">
            <a:avLst/>
          </a:prstGeom>
          <a:solidFill>
            <a:schemeClr val="accent5">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Health Services Technicians (first line)</a:t>
            </a:r>
          </a:p>
        </p:txBody>
      </p:sp>
      <p:sp>
        <p:nvSpPr>
          <p:cNvPr id="17" name="Title 3">
            <a:extLst>
              <a:ext uri="{FF2B5EF4-FFF2-40B4-BE49-F238E27FC236}">
                <a16:creationId xmlns:a16="http://schemas.microsoft.com/office/drawing/2014/main" id="{0C9C1A7F-C205-7DB5-5B37-C0865E950476}"/>
              </a:ext>
            </a:extLst>
          </p:cNvPr>
          <p:cNvSpPr txBox="1">
            <a:spLocks/>
          </p:cNvSpPr>
          <p:nvPr/>
        </p:nvSpPr>
        <p:spPr>
          <a:xfrm>
            <a:off x="0" y="0"/>
            <a:ext cx="2734491"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Calibri" pitchFamily="34" charset="0"/>
              </a:defRPr>
            </a:lvl2pPr>
            <a:lvl3pPr algn="ctr" rtl="0" eaLnBrk="0" fontAlgn="base" hangingPunct="0">
              <a:spcBef>
                <a:spcPct val="0"/>
              </a:spcBef>
              <a:spcAft>
                <a:spcPct val="0"/>
              </a:spcAft>
              <a:defRPr sz="4400" b="1">
                <a:solidFill>
                  <a:schemeClr val="tx2"/>
                </a:solidFill>
                <a:latin typeface="Calibri" pitchFamily="34" charset="0"/>
              </a:defRPr>
            </a:lvl3pPr>
            <a:lvl4pPr algn="ctr" rtl="0" eaLnBrk="0" fontAlgn="base" hangingPunct="0">
              <a:spcBef>
                <a:spcPct val="0"/>
              </a:spcBef>
              <a:spcAft>
                <a:spcPct val="0"/>
              </a:spcAft>
              <a:defRPr sz="4400" b="1">
                <a:solidFill>
                  <a:schemeClr val="tx2"/>
                </a:solidFill>
                <a:latin typeface="Calibri" pitchFamily="34" charset="0"/>
              </a:defRPr>
            </a:lvl4pPr>
            <a:lvl5pPr algn="ctr" rtl="0" eaLnBrk="0" fontAlgn="base" hangingPunct="0">
              <a:spcBef>
                <a:spcPct val="0"/>
              </a:spcBef>
              <a:spcAft>
                <a:spcPct val="0"/>
              </a:spcAft>
              <a:defRPr sz="4400" b="1">
                <a:solidFill>
                  <a:schemeClr val="tx2"/>
                </a:solidFill>
                <a:latin typeface="Calibri" pitchFamily="34" charset="0"/>
              </a:defRPr>
            </a:lvl5pPr>
            <a:lvl6pPr marL="457200" algn="ctr" rtl="0" eaLnBrk="1" fontAlgn="base" hangingPunct="1">
              <a:spcBef>
                <a:spcPct val="0"/>
              </a:spcBef>
              <a:spcAft>
                <a:spcPct val="0"/>
              </a:spcAft>
              <a:defRPr sz="4400" b="1">
                <a:solidFill>
                  <a:schemeClr val="tx2"/>
                </a:solidFill>
                <a:latin typeface="Arial Unicode MS" pitchFamily="34" charset="-128"/>
              </a:defRPr>
            </a:lvl6pPr>
            <a:lvl7pPr marL="914400" algn="ctr" rtl="0" eaLnBrk="1" fontAlgn="base" hangingPunct="1">
              <a:spcBef>
                <a:spcPct val="0"/>
              </a:spcBef>
              <a:spcAft>
                <a:spcPct val="0"/>
              </a:spcAft>
              <a:defRPr sz="4400" b="1">
                <a:solidFill>
                  <a:schemeClr val="tx2"/>
                </a:solidFill>
                <a:latin typeface="Arial Unicode MS" pitchFamily="34" charset="-128"/>
              </a:defRPr>
            </a:lvl7pPr>
            <a:lvl8pPr marL="1371600" algn="ctr" rtl="0" eaLnBrk="1" fontAlgn="base" hangingPunct="1">
              <a:spcBef>
                <a:spcPct val="0"/>
              </a:spcBef>
              <a:spcAft>
                <a:spcPct val="0"/>
              </a:spcAft>
              <a:defRPr sz="4400" b="1">
                <a:solidFill>
                  <a:schemeClr val="tx2"/>
                </a:solidFill>
                <a:latin typeface="Arial Unicode MS" pitchFamily="34" charset="-128"/>
              </a:defRPr>
            </a:lvl8pPr>
            <a:lvl9pPr marL="1828800" algn="ctr" rtl="0" eaLnBrk="1" fontAlgn="base" hangingPunct="1">
              <a:spcBef>
                <a:spcPct val="0"/>
              </a:spcBef>
              <a:spcAft>
                <a:spcPct val="0"/>
              </a:spcAft>
              <a:defRPr sz="4400" b="1">
                <a:solidFill>
                  <a:schemeClr val="tx2"/>
                </a:solidFill>
                <a:latin typeface="Arial Unicode MS" pitchFamily="34" charset="-128"/>
              </a:defRPr>
            </a:lvl9pPr>
          </a:lstStyle>
          <a:p>
            <a:pPr defTabSz="914400"/>
            <a:r>
              <a:rPr lang="en-US" kern="0" dirty="0"/>
              <a:t>The Team	</a:t>
            </a:r>
          </a:p>
        </p:txBody>
      </p:sp>
      <p:sp>
        <p:nvSpPr>
          <p:cNvPr id="18" name="Footer Placeholder 3">
            <a:extLst>
              <a:ext uri="{FF2B5EF4-FFF2-40B4-BE49-F238E27FC236}">
                <a16:creationId xmlns:a16="http://schemas.microsoft.com/office/drawing/2014/main" id="{ABA0EE70-3D1F-CF93-6B73-08B9DE7537F5}"/>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202810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211"/>
            <a:ext cx="10363200" cy="1143000"/>
          </a:xfrm>
        </p:spPr>
        <p:txBody>
          <a:bodyPr/>
          <a:lstStyle/>
          <a:p>
            <a:pPr algn="ctr"/>
            <a:r>
              <a:rPr lang="en-US" b="1" dirty="0">
                <a:cs typeface="Times New Roman" panose="02020603050405020304" pitchFamily="18" charset="0"/>
              </a:rPr>
              <a:t>Small But Mighty </a:t>
            </a:r>
          </a:p>
        </p:txBody>
      </p:sp>
      <p:sp>
        <p:nvSpPr>
          <p:cNvPr id="3" name="Content Placeholder 2"/>
          <p:cNvSpPr>
            <a:spLocks noGrp="1"/>
          </p:cNvSpPr>
          <p:nvPr>
            <p:ph sz="half" idx="1"/>
          </p:nvPr>
        </p:nvSpPr>
        <p:spPr>
          <a:xfrm>
            <a:off x="2733821" y="1064582"/>
            <a:ext cx="6724357" cy="5042265"/>
          </a:xfrm>
        </p:spPr>
        <p:txBody>
          <a:bodyPr>
            <a:normAutofit lnSpcReduction="10000"/>
          </a:bodyPr>
          <a:lstStyle/>
          <a:p>
            <a:pPr marL="0" lvl="0" indent="0" algn="ctr">
              <a:lnSpc>
                <a:spcPct val="100000"/>
              </a:lnSpc>
              <a:spcBef>
                <a:spcPts val="0"/>
              </a:spcBef>
              <a:buNone/>
            </a:pPr>
            <a:r>
              <a:rPr lang="en-US" sz="2600" b="1" u="sng" dirty="0"/>
              <a:t>What do we do?</a:t>
            </a:r>
          </a:p>
          <a:p>
            <a:pPr marL="0" lvl="0" indent="0" algn="ctr">
              <a:lnSpc>
                <a:spcPct val="100000"/>
              </a:lnSpc>
              <a:spcBef>
                <a:spcPts val="0"/>
              </a:spcBef>
              <a:buNone/>
            </a:pPr>
            <a:endParaRPr lang="en-US" sz="2600" b="1" dirty="0"/>
          </a:p>
          <a:p>
            <a:pPr marL="457200" lvl="0" indent="-457200">
              <a:lnSpc>
                <a:spcPct val="100000"/>
              </a:lnSpc>
              <a:spcBef>
                <a:spcPts val="0"/>
              </a:spcBef>
              <a:buAutoNum type="arabicPeriod"/>
            </a:pPr>
            <a:r>
              <a:rPr lang="en-US" sz="2600" b="1" dirty="0"/>
              <a:t>Direct Patient Care: Fitness for duty, medical boards, evaluations, on-going care</a:t>
            </a:r>
            <a:br>
              <a:rPr lang="en-US" sz="2600" b="1" dirty="0"/>
            </a:br>
            <a:endParaRPr lang="en-US" sz="2600" b="1" dirty="0"/>
          </a:p>
          <a:p>
            <a:pPr marL="457200" lvl="0" indent="-457200">
              <a:lnSpc>
                <a:spcPct val="100000"/>
              </a:lnSpc>
              <a:spcBef>
                <a:spcPts val="0"/>
              </a:spcBef>
              <a:buAutoNum type="arabicPeriod"/>
            </a:pPr>
            <a:r>
              <a:rPr lang="en-US" sz="2600" b="1" dirty="0"/>
              <a:t>Consultation and engagement with Command, leadership and unit</a:t>
            </a:r>
            <a:br>
              <a:rPr lang="en-US" sz="2600" b="1" dirty="0"/>
            </a:br>
            <a:endParaRPr lang="en-US" sz="2600" b="1" dirty="0"/>
          </a:p>
          <a:p>
            <a:pPr marL="457200" lvl="0" indent="-457200">
              <a:lnSpc>
                <a:spcPct val="100000"/>
              </a:lnSpc>
              <a:spcBef>
                <a:spcPts val="0"/>
              </a:spcBef>
              <a:buAutoNum type="arabicPeriod"/>
            </a:pPr>
            <a:r>
              <a:rPr lang="en-US" sz="2600" b="1" dirty="0"/>
              <a:t>Behavioral Health training</a:t>
            </a:r>
            <a:br>
              <a:rPr lang="en-US" sz="2600" b="1" dirty="0"/>
            </a:br>
            <a:endParaRPr lang="en-US" sz="2600" b="1" dirty="0"/>
          </a:p>
          <a:p>
            <a:pPr marL="457200" lvl="0" indent="-457200">
              <a:lnSpc>
                <a:spcPct val="100000"/>
              </a:lnSpc>
              <a:spcBef>
                <a:spcPts val="0"/>
              </a:spcBef>
              <a:buAutoNum type="arabicPeriod"/>
            </a:pPr>
            <a:r>
              <a:rPr lang="en-US" sz="2600" b="1" dirty="0"/>
              <a:t>Complex case management</a:t>
            </a:r>
            <a:br>
              <a:rPr lang="en-US" sz="2600" b="1" dirty="0"/>
            </a:br>
            <a:endParaRPr lang="en-US" sz="2600" b="1" dirty="0"/>
          </a:p>
          <a:p>
            <a:pPr marL="457200" lvl="0" indent="-457200">
              <a:lnSpc>
                <a:spcPct val="100000"/>
              </a:lnSpc>
              <a:spcBef>
                <a:spcPts val="0"/>
              </a:spcBef>
              <a:buAutoNum type="arabicPeriod"/>
            </a:pPr>
            <a:r>
              <a:rPr lang="en-US" sz="2600" b="1" dirty="0"/>
              <a:t>Collaborate with medical care team</a:t>
            </a:r>
          </a:p>
          <a:p>
            <a:endParaRPr lang="en-US" dirty="0"/>
          </a:p>
        </p:txBody>
      </p:sp>
      <p:sp>
        <p:nvSpPr>
          <p:cNvPr id="7" name="Slide Number Placeholder 6"/>
          <p:cNvSpPr>
            <a:spLocks noGrp="1"/>
          </p:cNvSpPr>
          <p:nvPr>
            <p:ph type="sldNum" sz="quarter" idx="12"/>
          </p:nvPr>
        </p:nvSpPr>
        <p:spPr/>
        <p:txBody>
          <a:bodyPr/>
          <a:lstStyle/>
          <a:p>
            <a:fld id="{198432AD-E4F8-4555-A62C-3B3050DE2607}" type="slidenum">
              <a:rPr lang="en-US" smtClean="0"/>
              <a:t>5</a:t>
            </a:fld>
            <a:endParaRPr lang="en-US" dirty="0"/>
          </a:p>
        </p:txBody>
      </p:sp>
      <p:pic>
        <p:nvPicPr>
          <p:cNvPr id="5" name="Picture 4">
            <a:extLst>
              <a:ext uri="{FF2B5EF4-FFF2-40B4-BE49-F238E27FC236}">
                <a16:creationId xmlns:a16="http://schemas.microsoft.com/office/drawing/2014/main" id="{FCC5BF7A-B388-1AA3-89E0-4C38CBD15231}"/>
              </a:ext>
            </a:extLst>
          </p:cNvPr>
          <p:cNvPicPr>
            <a:picLocks noChangeAspect="1"/>
          </p:cNvPicPr>
          <p:nvPr/>
        </p:nvPicPr>
        <p:blipFill rotWithShape="1">
          <a:blip r:embed="rId3"/>
          <a:srcRect l="1030" t="645" r="335" b="4218"/>
          <a:stretch/>
        </p:blipFill>
        <p:spPr>
          <a:xfrm>
            <a:off x="10526900" y="234388"/>
            <a:ext cx="1326305" cy="1345440"/>
          </a:xfrm>
          <a:prstGeom prst="ellipse">
            <a:avLst/>
          </a:prstGeom>
        </p:spPr>
      </p:pic>
      <p:sp>
        <p:nvSpPr>
          <p:cNvPr id="6" name="Footer Placeholder 3">
            <a:extLst>
              <a:ext uri="{FF2B5EF4-FFF2-40B4-BE49-F238E27FC236}">
                <a16:creationId xmlns:a16="http://schemas.microsoft.com/office/drawing/2014/main" id="{664CEA34-BCBF-B854-BCDB-6AEABB4BACCE}"/>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218399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8432AD-E4F8-4555-A62C-3B3050DE2607}" type="slidenum">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 name="TextBox 1"/>
          <p:cNvSpPr txBox="1">
            <a:spLocks noChangeArrowheads="1"/>
          </p:cNvSpPr>
          <p:nvPr/>
        </p:nvSpPr>
        <p:spPr bwMode="auto">
          <a:xfrm>
            <a:off x="2994" y="11325"/>
            <a:ext cx="121920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092565"/>
                </a:solidFill>
                <a:latin typeface="Times New Roman" panose="02020603050405020304" pitchFamily="18" charset="0"/>
                <a:cs typeface="Arial" panose="020B0604020202020204" pitchFamily="34" charset="0"/>
              </a:defRPr>
            </a:lvl1pPr>
            <a:lvl2pPr marL="742950" indent="-285750">
              <a:defRPr sz="2000">
                <a:solidFill>
                  <a:srgbClr val="092565"/>
                </a:solidFill>
                <a:latin typeface="Times New Roman" panose="02020603050405020304" pitchFamily="18" charset="0"/>
                <a:cs typeface="Arial" panose="020B0604020202020204" pitchFamily="34" charset="0"/>
              </a:defRPr>
            </a:lvl2pPr>
            <a:lvl3pPr marL="1143000" indent="-228600">
              <a:defRPr sz="2000">
                <a:solidFill>
                  <a:srgbClr val="092565"/>
                </a:solidFill>
                <a:latin typeface="Times New Roman" panose="02020603050405020304" pitchFamily="18" charset="0"/>
                <a:cs typeface="Arial" panose="020B0604020202020204" pitchFamily="34" charset="0"/>
              </a:defRPr>
            </a:lvl3pPr>
            <a:lvl4pPr marL="1600200" indent="-228600">
              <a:defRPr sz="2000">
                <a:solidFill>
                  <a:srgbClr val="092565"/>
                </a:solidFill>
                <a:latin typeface="Times New Roman" panose="02020603050405020304" pitchFamily="18" charset="0"/>
                <a:cs typeface="Arial" panose="020B0604020202020204" pitchFamily="34" charset="0"/>
              </a:defRPr>
            </a:lvl4pPr>
            <a:lvl5pPr marL="2057400" indent="-228600">
              <a:defRPr sz="2000">
                <a:solidFill>
                  <a:srgbClr val="092565"/>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Regional Behavioral Health Providers (RBHP)</a:t>
            </a:r>
          </a:p>
        </p:txBody>
      </p:sp>
      <p:pic>
        <p:nvPicPr>
          <p:cNvPr id="3" name="Picture 2" descr="Diagram, map&#10;&#10;Description automatically generated">
            <a:extLst>
              <a:ext uri="{FF2B5EF4-FFF2-40B4-BE49-F238E27FC236}">
                <a16:creationId xmlns:a16="http://schemas.microsoft.com/office/drawing/2014/main" id="{428839ED-843B-F4D1-A5F7-330CA8C9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6" y="496955"/>
            <a:ext cx="10788208" cy="5741650"/>
          </a:xfrm>
          <a:prstGeom prst="rect">
            <a:avLst/>
          </a:prstGeom>
        </p:spPr>
      </p:pic>
      <p:sp>
        <p:nvSpPr>
          <p:cNvPr id="2" name="Footer Placeholder 3">
            <a:extLst>
              <a:ext uri="{FF2B5EF4-FFF2-40B4-BE49-F238E27FC236}">
                <a16:creationId xmlns:a16="http://schemas.microsoft.com/office/drawing/2014/main" id="{943F4260-2912-8B65-C73E-B783E2ED6036}"/>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311035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8432AD-E4F8-4555-A62C-3B3050DE2607}" type="slidenum">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16"/>
          <p:cNvSpPr>
            <a:spLocks noChangeArrowheads="1"/>
          </p:cNvSpPr>
          <p:nvPr/>
        </p:nvSpPr>
        <p:spPr bwMode="auto">
          <a:xfrm>
            <a:off x="-1" y="22895"/>
            <a:ext cx="1219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AEAEA"/>
                </a:solidFill>
                <a:latin typeface="Times New Roman" panose="02020603050405020304" pitchFamily="18" charset="0"/>
              </a:defRPr>
            </a:lvl1pPr>
            <a:lvl2pPr marL="742950" indent="-285750">
              <a:spcBef>
                <a:spcPct val="20000"/>
              </a:spcBef>
              <a:buChar char="–"/>
              <a:defRPr sz="2800">
                <a:solidFill>
                  <a:srgbClr val="EAEAEA"/>
                </a:solidFill>
                <a:latin typeface="Times New Roman" panose="02020603050405020304" pitchFamily="18" charset="0"/>
              </a:defRPr>
            </a:lvl2pPr>
            <a:lvl3pPr marL="1143000" indent="-228600">
              <a:spcBef>
                <a:spcPct val="20000"/>
              </a:spcBef>
              <a:buChar char="•"/>
              <a:defRPr sz="2400">
                <a:solidFill>
                  <a:srgbClr val="EAEAEA"/>
                </a:solidFill>
                <a:latin typeface="Times New Roman" panose="02020603050405020304" pitchFamily="18" charset="0"/>
              </a:defRPr>
            </a:lvl3pPr>
            <a:lvl4pPr marL="1600200" indent="-228600">
              <a:spcBef>
                <a:spcPct val="20000"/>
              </a:spcBef>
              <a:buChar char="–"/>
              <a:defRPr sz="2000">
                <a:solidFill>
                  <a:srgbClr val="EAEAEA"/>
                </a:solidFill>
                <a:latin typeface="Times New Roman" panose="02020603050405020304" pitchFamily="18" charset="0"/>
              </a:defRPr>
            </a:lvl4pPr>
            <a:lvl5pPr marL="2057400" indent="-228600">
              <a:spcBef>
                <a:spcPct val="20000"/>
              </a:spcBef>
              <a:buChar char="»"/>
              <a:defRPr sz="2000">
                <a:solidFill>
                  <a:srgbClr val="EAEAEA"/>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AEAEA"/>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AEAEA"/>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AEAEA"/>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AEAEA"/>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
                <a:srgbClr val="092565"/>
              </a:buClr>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30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Regional Nurse Case Managers (NCM)</a:t>
            </a:r>
          </a:p>
        </p:txBody>
      </p:sp>
      <p:pic>
        <p:nvPicPr>
          <p:cNvPr id="3" name="Picture 2" descr="Diagram&#10;&#10;Description automatically generated">
            <a:extLst>
              <a:ext uri="{FF2B5EF4-FFF2-40B4-BE49-F238E27FC236}">
                <a16:creationId xmlns:a16="http://schemas.microsoft.com/office/drawing/2014/main" id="{B5CAA7E7-CA1A-02EB-6FB0-A94208D6B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53" y="491433"/>
            <a:ext cx="10651292" cy="5752636"/>
          </a:xfrm>
          <a:prstGeom prst="rect">
            <a:avLst/>
          </a:prstGeom>
        </p:spPr>
      </p:pic>
      <p:sp>
        <p:nvSpPr>
          <p:cNvPr id="2" name="Footer Placeholder 3">
            <a:extLst>
              <a:ext uri="{FF2B5EF4-FFF2-40B4-BE49-F238E27FC236}">
                <a16:creationId xmlns:a16="http://schemas.microsoft.com/office/drawing/2014/main" id="{A88E371E-E99B-084C-7182-7A7450D58E3C}"/>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400910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94593" y="21521"/>
            <a:ext cx="1219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AEAEA"/>
                </a:solidFill>
                <a:latin typeface="Times New Roman" panose="02020603050405020304" pitchFamily="18" charset="0"/>
              </a:defRPr>
            </a:lvl1pPr>
            <a:lvl2pPr marL="742950" indent="-285750">
              <a:spcBef>
                <a:spcPct val="20000"/>
              </a:spcBef>
              <a:buChar char="–"/>
              <a:defRPr sz="2800">
                <a:solidFill>
                  <a:srgbClr val="EAEAEA"/>
                </a:solidFill>
                <a:latin typeface="Times New Roman" panose="02020603050405020304" pitchFamily="18" charset="0"/>
              </a:defRPr>
            </a:lvl2pPr>
            <a:lvl3pPr marL="1143000" indent="-228600">
              <a:spcBef>
                <a:spcPct val="20000"/>
              </a:spcBef>
              <a:buChar char="•"/>
              <a:defRPr sz="2400">
                <a:solidFill>
                  <a:srgbClr val="EAEAEA"/>
                </a:solidFill>
                <a:latin typeface="Times New Roman" panose="02020603050405020304" pitchFamily="18" charset="0"/>
              </a:defRPr>
            </a:lvl3pPr>
            <a:lvl4pPr marL="1600200" indent="-228600">
              <a:spcBef>
                <a:spcPct val="20000"/>
              </a:spcBef>
              <a:buChar char="–"/>
              <a:defRPr sz="2000">
                <a:solidFill>
                  <a:srgbClr val="EAEAEA"/>
                </a:solidFill>
                <a:latin typeface="Times New Roman" panose="02020603050405020304" pitchFamily="18" charset="0"/>
              </a:defRPr>
            </a:lvl4pPr>
            <a:lvl5pPr marL="2057400" indent="-228600">
              <a:spcBef>
                <a:spcPct val="20000"/>
              </a:spcBef>
              <a:buChar char="»"/>
              <a:defRPr sz="2000">
                <a:solidFill>
                  <a:srgbClr val="EAEAEA"/>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AEAEA"/>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AEAEA"/>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AEAEA"/>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AEAEA"/>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
                <a:srgbClr val="092565"/>
              </a:buClr>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30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Behavioral Health Technicians (BHT)</a:t>
            </a:r>
          </a:p>
        </p:txBody>
      </p:sp>
      <p:pic>
        <p:nvPicPr>
          <p:cNvPr id="4" name="Picture 3" descr="Diagram, map&#10;&#10;Description automatically generated">
            <a:extLst>
              <a:ext uri="{FF2B5EF4-FFF2-40B4-BE49-F238E27FC236}">
                <a16:creationId xmlns:a16="http://schemas.microsoft.com/office/drawing/2014/main" id="{77818216-81DF-32E9-FB55-650080F6D3E6}"/>
              </a:ext>
            </a:extLst>
          </p:cNvPr>
          <p:cNvPicPr>
            <a:picLocks noChangeAspect="1"/>
          </p:cNvPicPr>
          <p:nvPr/>
        </p:nvPicPr>
        <p:blipFill rotWithShape="1">
          <a:blip r:embed="rId2">
            <a:extLst>
              <a:ext uri="{28A0092B-C50C-407E-A947-70E740481C1C}">
                <a14:useLocalDpi xmlns:a14="http://schemas.microsoft.com/office/drawing/2010/main" val="0"/>
              </a:ext>
            </a:extLst>
          </a:blip>
          <a:srcRect t="299"/>
          <a:stretch/>
        </p:blipFill>
        <p:spPr>
          <a:xfrm>
            <a:off x="1134410" y="504203"/>
            <a:ext cx="9923179" cy="5725016"/>
          </a:xfrm>
          <a:prstGeom prst="rect">
            <a:avLst/>
          </a:prstGeom>
        </p:spPr>
      </p:pic>
      <p:sp>
        <p:nvSpPr>
          <p:cNvPr id="2" name="Footer Placeholder 3">
            <a:extLst>
              <a:ext uri="{FF2B5EF4-FFF2-40B4-BE49-F238E27FC236}">
                <a16:creationId xmlns:a16="http://schemas.microsoft.com/office/drawing/2014/main" id="{11E64582-96F9-8CE8-A7DB-4F1B20713733}"/>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355719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254948-1D85-253E-A13F-D9C0D9B87743}"/>
              </a:ext>
            </a:extLst>
          </p:cNvPr>
          <p:cNvSpPr>
            <a:spLocks noGrp="1"/>
          </p:cNvSpPr>
          <p:nvPr>
            <p:ph type="ctrTitle"/>
          </p:nvPr>
        </p:nvSpPr>
        <p:spPr/>
        <p:txBody>
          <a:bodyPr/>
          <a:lstStyle/>
          <a:p>
            <a:r>
              <a:rPr lang="en-US" dirty="0"/>
              <a:t>BH 101</a:t>
            </a:r>
          </a:p>
        </p:txBody>
      </p:sp>
      <p:sp>
        <p:nvSpPr>
          <p:cNvPr id="6" name="Footer Placeholder 3">
            <a:extLst>
              <a:ext uri="{FF2B5EF4-FFF2-40B4-BE49-F238E27FC236}">
                <a16:creationId xmlns:a16="http://schemas.microsoft.com/office/drawing/2014/main" id="{0B116A21-B830-AE3D-0C2D-F7B2BE78CB73}"/>
              </a:ext>
            </a:extLst>
          </p:cNvPr>
          <p:cNvSpPr>
            <a:spLocks noGrp="1"/>
          </p:cNvSpPr>
          <p:nvPr>
            <p:ph type="ftr" sz="quarter" idx="11"/>
          </p:nvPr>
        </p:nvSpPr>
        <p:spPr>
          <a:xfrm>
            <a:off x="-15876" y="6436784"/>
            <a:ext cx="12223751" cy="457200"/>
          </a:xfrm>
        </p:spPr>
        <p:txBody>
          <a:bodyPr/>
          <a:lstStyle/>
          <a:p>
            <a:pPr algn="ctr" defTabSz="914400">
              <a:defRPr/>
            </a:pPr>
            <a:r>
              <a:rPr lang="en-US" dirty="0">
                <a:solidFill>
                  <a:srgbClr val="000000"/>
                </a:solidFill>
              </a:rPr>
              <a:t>FOR OFFICIAL USE ONLY</a:t>
            </a:r>
          </a:p>
        </p:txBody>
      </p:sp>
    </p:spTree>
    <p:extLst>
      <p:ext uri="{BB962C8B-B14F-4D97-AF65-F5344CB8AC3E}">
        <p14:creationId xmlns:p14="http://schemas.microsoft.com/office/powerpoint/2010/main" val="1157964316"/>
      </p:ext>
    </p:extLst>
  </p:cSld>
  <p:clrMapOvr>
    <a:masterClrMapping/>
  </p:clrMapOvr>
  <p:transition>
    <p:fade/>
  </p:transition>
</p:sld>
</file>

<file path=ppt/theme/theme1.xml><?xml version="1.0" encoding="utf-8"?>
<a:theme xmlns:a="http://schemas.openxmlformats.org/drawingml/2006/main" name="ASBP Safety Dept Slide Master_PPT">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rgbClr val="FF00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f7112f3-a0e2-4ee9-9c30-ead7771b84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2A7BF6BDEB3D49A236C7D77C48F045" ma:contentTypeVersion="10" ma:contentTypeDescription="Create a new document." ma:contentTypeScope="" ma:versionID="f59b1242726e2785589dfbcd46f48c79">
  <xsd:schema xmlns:xsd="http://www.w3.org/2001/XMLSchema" xmlns:xs="http://www.w3.org/2001/XMLSchema" xmlns:p="http://schemas.microsoft.com/office/2006/metadata/properties" xmlns:ns3="6f7112f3-a0e2-4ee9-9c30-ead7771b8413" xmlns:ns4="370fb24d-89fa-4b16-9acd-98324041028e" targetNamespace="http://schemas.microsoft.com/office/2006/metadata/properties" ma:root="true" ma:fieldsID="86abeac2da0ee56655e7697958c48af5" ns3:_="" ns4:_="">
    <xsd:import namespace="6f7112f3-a0e2-4ee9-9c30-ead7771b8413"/>
    <xsd:import namespace="370fb24d-89fa-4b16-9acd-98324041028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112f3-a0e2-4ee9-9c30-ead7771b84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0fb24d-89fa-4b16-9acd-9832404102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1CAEBC-DD30-49CC-984A-649D719E4816}">
  <ds:schemaRefs>
    <ds:schemaRef ds:uri="http://schemas.microsoft.com/sharepoint/v3/contenttype/forms"/>
  </ds:schemaRefs>
</ds:datastoreItem>
</file>

<file path=customXml/itemProps2.xml><?xml version="1.0" encoding="utf-8"?>
<ds:datastoreItem xmlns:ds="http://schemas.openxmlformats.org/officeDocument/2006/customXml" ds:itemID="{9FC26D5C-0118-4EB2-B726-4AE11DA4EBA5}">
  <ds:schemaRefs>
    <ds:schemaRef ds:uri="http://purl.org/dc/elements/1.1/"/>
    <ds:schemaRef ds:uri="http://schemas.microsoft.com/office/infopath/2007/PartnerControls"/>
    <ds:schemaRef ds:uri="370fb24d-89fa-4b16-9acd-98324041028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6f7112f3-a0e2-4ee9-9c30-ead7771b8413"/>
    <ds:schemaRef ds:uri="http://purl.org/dc/dcmitype/"/>
  </ds:schemaRefs>
</ds:datastoreItem>
</file>

<file path=customXml/itemProps3.xml><?xml version="1.0" encoding="utf-8"?>
<ds:datastoreItem xmlns:ds="http://schemas.openxmlformats.org/officeDocument/2006/customXml" ds:itemID="{443A7984-457F-4399-A69B-5E5D68350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112f3-a0e2-4ee9-9c30-ead7771b8413"/>
    <ds:schemaRef ds:uri="370fb24d-89fa-4b16-9acd-983240410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687</TotalTime>
  <Words>1733</Words>
  <Application>Microsoft Office PowerPoint</Application>
  <PresentationFormat>Widescreen</PresentationFormat>
  <Paragraphs>238</Paragraphs>
  <Slides>22</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Unicode MS</vt:lpstr>
      <vt:lpstr>Calibri</vt:lpstr>
      <vt:lpstr>Times New Roman</vt:lpstr>
      <vt:lpstr>Tw Cen MT</vt:lpstr>
      <vt:lpstr>ASBP Safety Dept Slide Master_PPT</vt:lpstr>
      <vt:lpstr>USCG Behavioral Health: Mental Health MythBusters!</vt:lpstr>
      <vt:lpstr>Behavioral Health in CG - Agenda</vt:lpstr>
      <vt:lpstr>BH Mission </vt:lpstr>
      <vt:lpstr>PowerPoint Presentation</vt:lpstr>
      <vt:lpstr>Small But Mighty </vt:lpstr>
      <vt:lpstr>PowerPoint Presentation</vt:lpstr>
      <vt:lpstr>PowerPoint Presentation</vt:lpstr>
      <vt:lpstr>PowerPoint Presentation</vt:lpstr>
      <vt:lpstr>BH 101</vt:lpstr>
      <vt:lpstr>What do we currently maintain? </vt:lpstr>
      <vt:lpstr>PowerPoint Presentation</vt:lpstr>
      <vt:lpstr>Stress Is Normal</vt:lpstr>
      <vt:lpstr>Breaking down the barriers</vt:lpstr>
      <vt:lpstr>Myth #1: My security clearance will be automatically revoked! </vt:lpstr>
      <vt:lpstr>Myth #2: Disposition</vt:lpstr>
      <vt:lpstr>PowerPoint Presentation</vt:lpstr>
      <vt:lpstr>Additional resources</vt:lpstr>
      <vt:lpstr>PowerPoint Presentation</vt:lpstr>
      <vt:lpstr>What Can I Do?</vt:lpstr>
      <vt:lpstr>PowerPoint Presentation</vt:lpstr>
      <vt:lpstr>BH CONTACTS</vt:lpstr>
      <vt:lpstr>Until next time! Email: BehavioralHealth@uscg.mil  </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Aviation</dc:title>
  <dc:creator>Vance, Mary C LCDR USPHS (USA)</dc:creator>
  <cp:lastModifiedBy>Suchon, Jordan N CPO USCG HSWL SVC CTR (USA)</cp:lastModifiedBy>
  <cp:revision>8</cp:revision>
  <dcterms:created xsi:type="dcterms:W3CDTF">2022-09-20T00:28:26Z</dcterms:created>
  <dcterms:modified xsi:type="dcterms:W3CDTF">2023-05-16T17:19:30Z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0x010100372A7BF6BDEB3D49A236C7D77C48F045</vt:lpwstr>
  </property>
</Properties>
</file>